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62" r:id="rId7"/>
    <p:sldId id="263" r:id="rId8"/>
    <p:sldId id="264" r:id="rId9"/>
    <p:sldId id="266" r:id="rId10"/>
    <p:sldId id="269" r:id="rId11"/>
    <p:sldId id="268"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4F5DCB-85EC-40F8-91AC-B5DB0E821E56}" v="2" dt="2021-03-10T09:40:36.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8" d="100"/>
          <a:sy n="98" d="100"/>
        </p:scale>
        <p:origin x="11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74D94-0087-4C87-883B-163F50B2B3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88C00C-FACE-4522-8666-5333EEFEB4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AACF3E-372F-4488-ABE1-37D80CF3E89B}"/>
              </a:ext>
            </a:extLst>
          </p:cNvPr>
          <p:cNvSpPr>
            <a:spLocks noGrp="1"/>
          </p:cNvSpPr>
          <p:nvPr>
            <p:ph type="dt" sz="half" idx="10"/>
          </p:nvPr>
        </p:nvSpPr>
        <p:spPr/>
        <p:txBody>
          <a:bodyPr/>
          <a:lstStyle/>
          <a:p>
            <a:fld id="{3E922207-36C7-4484-9613-F43339379A67}" type="datetimeFigureOut">
              <a:rPr lang="en-GB" smtClean="0"/>
              <a:t>01/04/2021</a:t>
            </a:fld>
            <a:endParaRPr lang="en-GB"/>
          </a:p>
        </p:txBody>
      </p:sp>
      <p:sp>
        <p:nvSpPr>
          <p:cNvPr id="5" name="Footer Placeholder 4">
            <a:extLst>
              <a:ext uri="{FF2B5EF4-FFF2-40B4-BE49-F238E27FC236}">
                <a16:creationId xmlns:a16="http://schemas.microsoft.com/office/drawing/2014/main" id="{0DC22A50-6206-44D4-9899-FDDA897FF3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42C7C6-2281-455E-9138-9BC738E41C3C}"/>
              </a:ext>
            </a:extLst>
          </p:cNvPr>
          <p:cNvSpPr>
            <a:spLocks noGrp="1"/>
          </p:cNvSpPr>
          <p:nvPr>
            <p:ph type="sldNum" sz="quarter" idx="12"/>
          </p:nvPr>
        </p:nvSpPr>
        <p:spPr/>
        <p:txBody>
          <a:bodyPr/>
          <a:lstStyle/>
          <a:p>
            <a:fld id="{B356AEA0-606F-4EB4-8A8D-2658578132D8}" type="slidenum">
              <a:rPr lang="en-GB" smtClean="0"/>
              <a:t>‹#›</a:t>
            </a:fld>
            <a:endParaRPr lang="en-GB"/>
          </a:p>
        </p:txBody>
      </p:sp>
    </p:spTree>
    <p:extLst>
      <p:ext uri="{BB962C8B-B14F-4D97-AF65-F5344CB8AC3E}">
        <p14:creationId xmlns:p14="http://schemas.microsoft.com/office/powerpoint/2010/main" val="4137375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4BB7C-6C00-43B0-9529-F95458E460C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8A1976-C964-49AD-A9F2-23069DD55B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DFABE6-09DE-4DC5-9993-702236AB503F}"/>
              </a:ext>
            </a:extLst>
          </p:cNvPr>
          <p:cNvSpPr>
            <a:spLocks noGrp="1"/>
          </p:cNvSpPr>
          <p:nvPr>
            <p:ph type="dt" sz="half" idx="10"/>
          </p:nvPr>
        </p:nvSpPr>
        <p:spPr/>
        <p:txBody>
          <a:bodyPr/>
          <a:lstStyle/>
          <a:p>
            <a:fld id="{3E922207-36C7-4484-9613-F43339379A67}" type="datetimeFigureOut">
              <a:rPr lang="en-GB" smtClean="0"/>
              <a:t>01/04/2021</a:t>
            </a:fld>
            <a:endParaRPr lang="en-GB"/>
          </a:p>
        </p:txBody>
      </p:sp>
      <p:sp>
        <p:nvSpPr>
          <p:cNvPr id="5" name="Footer Placeholder 4">
            <a:extLst>
              <a:ext uri="{FF2B5EF4-FFF2-40B4-BE49-F238E27FC236}">
                <a16:creationId xmlns:a16="http://schemas.microsoft.com/office/drawing/2014/main" id="{64CB96F9-A0AB-48C3-BA10-60A344361E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C1847C-5769-48AF-AC9E-C50D4170F614}"/>
              </a:ext>
            </a:extLst>
          </p:cNvPr>
          <p:cNvSpPr>
            <a:spLocks noGrp="1"/>
          </p:cNvSpPr>
          <p:nvPr>
            <p:ph type="sldNum" sz="quarter" idx="12"/>
          </p:nvPr>
        </p:nvSpPr>
        <p:spPr/>
        <p:txBody>
          <a:bodyPr/>
          <a:lstStyle/>
          <a:p>
            <a:fld id="{B356AEA0-606F-4EB4-8A8D-2658578132D8}" type="slidenum">
              <a:rPr lang="en-GB" smtClean="0"/>
              <a:t>‹#›</a:t>
            </a:fld>
            <a:endParaRPr lang="en-GB"/>
          </a:p>
        </p:txBody>
      </p:sp>
    </p:spTree>
    <p:extLst>
      <p:ext uri="{BB962C8B-B14F-4D97-AF65-F5344CB8AC3E}">
        <p14:creationId xmlns:p14="http://schemas.microsoft.com/office/powerpoint/2010/main" val="671017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D9A6B-43D6-4769-95D2-605BF231A3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B58FB1-4005-495D-B6B3-0F4EFC8307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D13FF8-731B-4D26-824B-EE8AFFC61025}"/>
              </a:ext>
            </a:extLst>
          </p:cNvPr>
          <p:cNvSpPr>
            <a:spLocks noGrp="1"/>
          </p:cNvSpPr>
          <p:nvPr>
            <p:ph type="dt" sz="half" idx="10"/>
          </p:nvPr>
        </p:nvSpPr>
        <p:spPr/>
        <p:txBody>
          <a:bodyPr/>
          <a:lstStyle/>
          <a:p>
            <a:fld id="{3E922207-36C7-4484-9613-F43339379A67}" type="datetimeFigureOut">
              <a:rPr lang="en-GB" smtClean="0"/>
              <a:t>01/04/2021</a:t>
            </a:fld>
            <a:endParaRPr lang="en-GB"/>
          </a:p>
        </p:txBody>
      </p:sp>
      <p:sp>
        <p:nvSpPr>
          <p:cNvPr id="5" name="Footer Placeholder 4">
            <a:extLst>
              <a:ext uri="{FF2B5EF4-FFF2-40B4-BE49-F238E27FC236}">
                <a16:creationId xmlns:a16="http://schemas.microsoft.com/office/drawing/2014/main" id="{4CAD9831-BA84-489E-9801-F404670F59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AD875F-90F5-4BAA-9FEF-696678E3F478}"/>
              </a:ext>
            </a:extLst>
          </p:cNvPr>
          <p:cNvSpPr>
            <a:spLocks noGrp="1"/>
          </p:cNvSpPr>
          <p:nvPr>
            <p:ph type="sldNum" sz="quarter" idx="12"/>
          </p:nvPr>
        </p:nvSpPr>
        <p:spPr/>
        <p:txBody>
          <a:bodyPr/>
          <a:lstStyle/>
          <a:p>
            <a:fld id="{B356AEA0-606F-4EB4-8A8D-2658578132D8}" type="slidenum">
              <a:rPr lang="en-GB" smtClean="0"/>
              <a:t>‹#›</a:t>
            </a:fld>
            <a:endParaRPr lang="en-GB"/>
          </a:p>
        </p:txBody>
      </p:sp>
    </p:spTree>
    <p:extLst>
      <p:ext uri="{BB962C8B-B14F-4D97-AF65-F5344CB8AC3E}">
        <p14:creationId xmlns:p14="http://schemas.microsoft.com/office/powerpoint/2010/main" val="311459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8058-9204-4A39-A034-06E0787D00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6D8E1E-C548-4129-93B2-673FAC7A27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AE3D6C-E0EA-4282-8D3D-A1757457E7FB}"/>
              </a:ext>
            </a:extLst>
          </p:cNvPr>
          <p:cNvSpPr>
            <a:spLocks noGrp="1"/>
          </p:cNvSpPr>
          <p:nvPr>
            <p:ph type="dt" sz="half" idx="10"/>
          </p:nvPr>
        </p:nvSpPr>
        <p:spPr/>
        <p:txBody>
          <a:bodyPr/>
          <a:lstStyle/>
          <a:p>
            <a:fld id="{3E922207-36C7-4484-9613-F43339379A67}" type="datetimeFigureOut">
              <a:rPr lang="en-GB" smtClean="0"/>
              <a:t>01/04/2021</a:t>
            </a:fld>
            <a:endParaRPr lang="en-GB"/>
          </a:p>
        </p:txBody>
      </p:sp>
      <p:sp>
        <p:nvSpPr>
          <p:cNvPr id="5" name="Footer Placeholder 4">
            <a:extLst>
              <a:ext uri="{FF2B5EF4-FFF2-40B4-BE49-F238E27FC236}">
                <a16:creationId xmlns:a16="http://schemas.microsoft.com/office/drawing/2014/main" id="{454DAFE5-62AC-45B6-B1BA-B58FB846AF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B73710-AB78-47BC-B962-A2F44FCDDA42}"/>
              </a:ext>
            </a:extLst>
          </p:cNvPr>
          <p:cNvSpPr>
            <a:spLocks noGrp="1"/>
          </p:cNvSpPr>
          <p:nvPr>
            <p:ph type="sldNum" sz="quarter" idx="12"/>
          </p:nvPr>
        </p:nvSpPr>
        <p:spPr/>
        <p:txBody>
          <a:bodyPr/>
          <a:lstStyle/>
          <a:p>
            <a:fld id="{B356AEA0-606F-4EB4-8A8D-2658578132D8}" type="slidenum">
              <a:rPr lang="en-GB" smtClean="0"/>
              <a:t>‹#›</a:t>
            </a:fld>
            <a:endParaRPr lang="en-GB"/>
          </a:p>
        </p:txBody>
      </p:sp>
    </p:spTree>
    <p:extLst>
      <p:ext uri="{BB962C8B-B14F-4D97-AF65-F5344CB8AC3E}">
        <p14:creationId xmlns:p14="http://schemas.microsoft.com/office/powerpoint/2010/main" val="367726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528E7-3BD6-4FD7-BCA8-0A147D38EC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DEC943-FF47-40A5-9A96-4ED777E13D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E74B9D-66E8-4DCA-AC92-52B46156B958}"/>
              </a:ext>
            </a:extLst>
          </p:cNvPr>
          <p:cNvSpPr>
            <a:spLocks noGrp="1"/>
          </p:cNvSpPr>
          <p:nvPr>
            <p:ph type="dt" sz="half" idx="10"/>
          </p:nvPr>
        </p:nvSpPr>
        <p:spPr/>
        <p:txBody>
          <a:bodyPr/>
          <a:lstStyle/>
          <a:p>
            <a:fld id="{3E922207-36C7-4484-9613-F43339379A67}" type="datetimeFigureOut">
              <a:rPr lang="en-GB" smtClean="0"/>
              <a:t>01/04/2021</a:t>
            </a:fld>
            <a:endParaRPr lang="en-GB"/>
          </a:p>
        </p:txBody>
      </p:sp>
      <p:sp>
        <p:nvSpPr>
          <p:cNvPr id="5" name="Footer Placeholder 4">
            <a:extLst>
              <a:ext uri="{FF2B5EF4-FFF2-40B4-BE49-F238E27FC236}">
                <a16:creationId xmlns:a16="http://schemas.microsoft.com/office/drawing/2014/main" id="{9298DBFC-CD79-4D2A-8478-834155761E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7A41ED-FA77-4E14-A954-22E911225CEF}"/>
              </a:ext>
            </a:extLst>
          </p:cNvPr>
          <p:cNvSpPr>
            <a:spLocks noGrp="1"/>
          </p:cNvSpPr>
          <p:nvPr>
            <p:ph type="sldNum" sz="quarter" idx="12"/>
          </p:nvPr>
        </p:nvSpPr>
        <p:spPr/>
        <p:txBody>
          <a:bodyPr/>
          <a:lstStyle/>
          <a:p>
            <a:fld id="{B356AEA0-606F-4EB4-8A8D-2658578132D8}" type="slidenum">
              <a:rPr lang="en-GB" smtClean="0"/>
              <a:t>‹#›</a:t>
            </a:fld>
            <a:endParaRPr lang="en-GB"/>
          </a:p>
        </p:txBody>
      </p:sp>
    </p:spTree>
    <p:extLst>
      <p:ext uri="{BB962C8B-B14F-4D97-AF65-F5344CB8AC3E}">
        <p14:creationId xmlns:p14="http://schemas.microsoft.com/office/powerpoint/2010/main" val="186050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5CA4-D60F-4973-BEDA-20BAC70CA2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C998A4-4E76-4C59-A3B9-078369591E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9B2CB5-3C41-46B2-96E9-910BCCB161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228CA9-BA2A-4F57-B9B1-970EC5AC1090}"/>
              </a:ext>
            </a:extLst>
          </p:cNvPr>
          <p:cNvSpPr>
            <a:spLocks noGrp="1"/>
          </p:cNvSpPr>
          <p:nvPr>
            <p:ph type="dt" sz="half" idx="10"/>
          </p:nvPr>
        </p:nvSpPr>
        <p:spPr/>
        <p:txBody>
          <a:bodyPr/>
          <a:lstStyle/>
          <a:p>
            <a:fld id="{3E922207-36C7-4484-9613-F43339379A67}" type="datetimeFigureOut">
              <a:rPr lang="en-GB" smtClean="0"/>
              <a:t>01/04/2021</a:t>
            </a:fld>
            <a:endParaRPr lang="en-GB"/>
          </a:p>
        </p:txBody>
      </p:sp>
      <p:sp>
        <p:nvSpPr>
          <p:cNvPr id="6" name="Footer Placeholder 5">
            <a:extLst>
              <a:ext uri="{FF2B5EF4-FFF2-40B4-BE49-F238E27FC236}">
                <a16:creationId xmlns:a16="http://schemas.microsoft.com/office/drawing/2014/main" id="{09E3CA1B-2EAB-4BF8-AFF2-71717B652F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CE432F-6E69-4568-B557-D20A82E44D1E}"/>
              </a:ext>
            </a:extLst>
          </p:cNvPr>
          <p:cNvSpPr>
            <a:spLocks noGrp="1"/>
          </p:cNvSpPr>
          <p:nvPr>
            <p:ph type="sldNum" sz="quarter" idx="12"/>
          </p:nvPr>
        </p:nvSpPr>
        <p:spPr/>
        <p:txBody>
          <a:bodyPr/>
          <a:lstStyle/>
          <a:p>
            <a:fld id="{B356AEA0-606F-4EB4-8A8D-2658578132D8}" type="slidenum">
              <a:rPr lang="en-GB" smtClean="0"/>
              <a:t>‹#›</a:t>
            </a:fld>
            <a:endParaRPr lang="en-GB"/>
          </a:p>
        </p:txBody>
      </p:sp>
    </p:spTree>
    <p:extLst>
      <p:ext uri="{BB962C8B-B14F-4D97-AF65-F5344CB8AC3E}">
        <p14:creationId xmlns:p14="http://schemas.microsoft.com/office/powerpoint/2010/main" val="517585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42981-24C7-4DF3-B6F1-7EF339C958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EBDF36-FDE5-4C56-A7B3-37095BE863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7F26AE-0E44-4012-8F66-C6CD950CFC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0353DD-7AE4-4E5C-9FD8-0573F5A4D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E0E65B-2B3F-4DDE-A752-0E92465D12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FD9312-1FBF-4308-BCBC-CBE2852369D2}"/>
              </a:ext>
            </a:extLst>
          </p:cNvPr>
          <p:cNvSpPr>
            <a:spLocks noGrp="1"/>
          </p:cNvSpPr>
          <p:nvPr>
            <p:ph type="dt" sz="half" idx="10"/>
          </p:nvPr>
        </p:nvSpPr>
        <p:spPr/>
        <p:txBody>
          <a:bodyPr/>
          <a:lstStyle/>
          <a:p>
            <a:fld id="{3E922207-36C7-4484-9613-F43339379A67}" type="datetimeFigureOut">
              <a:rPr lang="en-GB" smtClean="0"/>
              <a:t>01/04/2021</a:t>
            </a:fld>
            <a:endParaRPr lang="en-GB"/>
          </a:p>
        </p:txBody>
      </p:sp>
      <p:sp>
        <p:nvSpPr>
          <p:cNvPr id="8" name="Footer Placeholder 7">
            <a:extLst>
              <a:ext uri="{FF2B5EF4-FFF2-40B4-BE49-F238E27FC236}">
                <a16:creationId xmlns:a16="http://schemas.microsoft.com/office/drawing/2014/main" id="{6D66BEB6-294A-4E68-BDB7-989A28AC69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131871-8D8B-4FD8-82D0-75D10AA0AB80}"/>
              </a:ext>
            </a:extLst>
          </p:cNvPr>
          <p:cNvSpPr>
            <a:spLocks noGrp="1"/>
          </p:cNvSpPr>
          <p:nvPr>
            <p:ph type="sldNum" sz="quarter" idx="12"/>
          </p:nvPr>
        </p:nvSpPr>
        <p:spPr/>
        <p:txBody>
          <a:bodyPr/>
          <a:lstStyle/>
          <a:p>
            <a:fld id="{B356AEA0-606F-4EB4-8A8D-2658578132D8}" type="slidenum">
              <a:rPr lang="en-GB" smtClean="0"/>
              <a:t>‹#›</a:t>
            </a:fld>
            <a:endParaRPr lang="en-GB"/>
          </a:p>
        </p:txBody>
      </p:sp>
    </p:spTree>
    <p:extLst>
      <p:ext uri="{BB962C8B-B14F-4D97-AF65-F5344CB8AC3E}">
        <p14:creationId xmlns:p14="http://schemas.microsoft.com/office/powerpoint/2010/main" val="217298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B41C-F0D4-476A-8EFE-DC05AA53B6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E292E0-BFB4-4D6C-902E-F8F43D98B8FC}"/>
              </a:ext>
            </a:extLst>
          </p:cNvPr>
          <p:cNvSpPr>
            <a:spLocks noGrp="1"/>
          </p:cNvSpPr>
          <p:nvPr>
            <p:ph type="dt" sz="half" idx="10"/>
          </p:nvPr>
        </p:nvSpPr>
        <p:spPr/>
        <p:txBody>
          <a:bodyPr/>
          <a:lstStyle/>
          <a:p>
            <a:fld id="{3E922207-36C7-4484-9613-F43339379A67}" type="datetimeFigureOut">
              <a:rPr lang="en-GB" smtClean="0"/>
              <a:t>01/04/2021</a:t>
            </a:fld>
            <a:endParaRPr lang="en-GB"/>
          </a:p>
        </p:txBody>
      </p:sp>
      <p:sp>
        <p:nvSpPr>
          <p:cNvPr id="4" name="Footer Placeholder 3">
            <a:extLst>
              <a:ext uri="{FF2B5EF4-FFF2-40B4-BE49-F238E27FC236}">
                <a16:creationId xmlns:a16="http://schemas.microsoft.com/office/drawing/2014/main" id="{5D4999EC-10B2-4D11-A234-B4C99CEE4CC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2C4E2C-2F1B-4BFC-AD14-9B6D19D856EB}"/>
              </a:ext>
            </a:extLst>
          </p:cNvPr>
          <p:cNvSpPr>
            <a:spLocks noGrp="1"/>
          </p:cNvSpPr>
          <p:nvPr>
            <p:ph type="sldNum" sz="quarter" idx="12"/>
          </p:nvPr>
        </p:nvSpPr>
        <p:spPr/>
        <p:txBody>
          <a:bodyPr/>
          <a:lstStyle/>
          <a:p>
            <a:fld id="{B356AEA0-606F-4EB4-8A8D-2658578132D8}" type="slidenum">
              <a:rPr lang="en-GB" smtClean="0"/>
              <a:t>‹#›</a:t>
            </a:fld>
            <a:endParaRPr lang="en-GB"/>
          </a:p>
        </p:txBody>
      </p:sp>
    </p:spTree>
    <p:extLst>
      <p:ext uri="{BB962C8B-B14F-4D97-AF65-F5344CB8AC3E}">
        <p14:creationId xmlns:p14="http://schemas.microsoft.com/office/powerpoint/2010/main" val="385379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0BB2E-4FFC-4F7C-ADB6-3EEC1436FE7A}"/>
              </a:ext>
            </a:extLst>
          </p:cNvPr>
          <p:cNvSpPr>
            <a:spLocks noGrp="1"/>
          </p:cNvSpPr>
          <p:nvPr>
            <p:ph type="dt" sz="half" idx="10"/>
          </p:nvPr>
        </p:nvSpPr>
        <p:spPr/>
        <p:txBody>
          <a:bodyPr/>
          <a:lstStyle/>
          <a:p>
            <a:fld id="{3E922207-36C7-4484-9613-F43339379A67}" type="datetimeFigureOut">
              <a:rPr lang="en-GB" smtClean="0"/>
              <a:t>01/04/2021</a:t>
            </a:fld>
            <a:endParaRPr lang="en-GB"/>
          </a:p>
        </p:txBody>
      </p:sp>
      <p:sp>
        <p:nvSpPr>
          <p:cNvPr id="3" name="Footer Placeholder 2">
            <a:extLst>
              <a:ext uri="{FF2B5EF4-FFF2-40B4-BE49-F238E27FC236}">
                <a16:creationId xmlns:a16="http://schemas.microsoft.com/office/drawing/2014/main" id="{A7373799-B7BA-49FB-9462-9D1576D05F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D59CBD-025C-41E9-AC59-601D8D85E54D}"/>
              </a:ext>
            </a:extLst>
          </p:cNvPr>
          <p:cNvSpPr>
            <a:spLocks noGrp="1"/>
          </p:cNvSpPr>
          <p:nvPr>
            <p:ph type="sldNum" sz="quarter" idx="12"/>
          </p:nvPr>
        </p:nvSpPr>
        <p:spPr/>
        <p:txBody>
          <a:bodyPr/>
          <a:lstStyle/>
          <a:p>
            <a:fld id="{B356AEA0-606F-4EB4-8A8D-2658578132D8}" type="slidenum">
              <a:rPr lang="en-GB" smtClean="0"/>
              <a:t>‹#›</a:t>
            </a:fld>
            <a:endParaRPr lang="en-GB"/>
          </a:p>
        </p:txBody>
      </p:sp>
    </p:spTree>
    <p:extLst>
      <p:ext uri="{BB962C8B-B14F-4D97-AF65-F5344CB8AC3E}">
        <p14:creationId xmlns:p14="http://schemas.microsoft.com/office/powerpoint/2010/main" val="3209676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A702-6C28-40C3-B685-7F8BC146DA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080719-9B32-466A-91C2-FEB4E7F2C9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818162-48C7-403A-8D81-EB23CAE00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93A46F-A4CF-4017-953C-1B91BF87BB69}"/>
              </a:ext>
            </a:extLst>
          </p:cNvPr>
          <p:cNvSpPr>
            <a:spLocks noGrp="1"/>
          </p:cNvSpPr>
          <p:nvPr>
            <p:ph type="dt" sz="half" idx="10"/>
          </p:nvPr>
        </p:nvSpPr>
        <p:spPr/>
        <p:txBody>
          <a:bodyPr/>
          <a:lstStyle/>
          <a:p>
            <a:fld id="{3E922207-36C7-4484-9613-F43339379A67}" type="datetimeFigureOut">
              <a:rPr lang="en-GB" smtClean="0"/>
              <a:t>01/04/2021</a:t>
            </a:fld>
            <a:endParaRPr lang="en-GB"/>
          </a:p>
        </p:txBody>
      </p:sp>
      <p:sp>
        <p:nvSpPr>
          <p:cNvPr id="6" name="Footer Placeholder 5">
            <a:extLst>
              <a:ext uri="{FF2B5EF4-FFF2-40B4-BE49-F238E27FC236}">
                <a16:creationId xmlns:a16="http://schemas.microsoft.com/office/drawing/2014/main" id="{5107A19C-83A2-46E5-AFB0-001D94A574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7580E3-922D-465A-B1A1-2BA7084CD3A6}"/>
              </a:ext>
            </a:extLst>
          </p:cNvPr>
          <p:cNvSpPr>
            <a:spLocks noGrp="1"/>
          </p:cNvSpPr>
          <p:nvPr>
            <p:ph type="sldNum" sz="quarter" idx="12"/>
          </p:nvPr>
        </p:nvSpPr>
        <p:spPr/>
        <p:txBody>
          <a:bodyPr/>
          <a:lstStyle/>
          <a:p>
            <a:fld id="{B356AEA0-606F-4EB4-8A8D-2658578132D8}" type="slidenum">
              <a:rPr lang="en-GB" smtClean="0"/>
              <a:t>‹#›</a:t>
            </a:fld>
            <a:endParaRPr lang="en-GB"/>
          </a:p>
        </p:txBody>
      </p:sp>
    </p:spTree>
    <p:extLst>
      <p:ext uri="{BB962C8B-B14F-4D97-AF65-F5344CB8AC3E}">
        <p14:creationId xmlns:p14="http://schemas.microsoft.com/office/powerpoint/2010/main" val="1202368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392E-B61F-4F1E-ADE8-3AA28B08C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868C66-2111-41E3-B00D-8C0A2F073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3DCD45A-B2CD-46BC-A9B8-B5BE48A7D2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127C83-9FFA-48C5-B99B-BD822822B4ED}"/>
              </a:ext>
            </a:extLst>
          </p:cNvPr>
          <p:cNvSpPr>
            <a:spLocks noGrp="1"/>
          </p:cNvSpPr>
          <p:nvPr>
            <p:ph type="dt" sz="half" idx="10"/>
          </p:nvPr>
        </p:nvSpPr>
        <p:spPr/>
        <p:txBody>
          <a:bodyPr/>
          <a:lstStyle/>
          <a:p>
            <a:fld id="{3E922207-36C7-4484-9613-F43339379A67}" type="datetimeFigureOut">
              <a:rPr lang="en-GB" smtClean="0"/>
              <a:t>01/04/2021</a:t>
            </a:fld>
            <a:endParaRPr lang="en-GB"/>
          </a:p>
        </p:txBody>
      </p:sp>
      <p:sp>
        <p:nvSpPr>
          <p:cNvPr id="6" name="Footer Placeholder 5">
            <a:extLst>
              <a:ext uri="{FF2B5EF4-FFF2-40B4-BE49-F238E27FC236}">
                <a16:creationId xmlns:a16="http://schemas.microsoft.com/office/drawing/2014/main" id="{3C4D0572-7E2F-4D17-99AE-51BFAE0B79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A25615-8790-42B4-9775-989214BEE350}"/>
              </a:ext>
            </a:extLst>
          </p:cNvPr>
          <p:cNvSpPr>
            <a:spLocks noGrp="1"/>
          </p:cNvSpPr>
          <p:nvPr>
            <p:ph type="sldNum" sz="quarter" idx="12"/>
          </p:nvPr>
        </p:nvSpPr>
        <p:spPr/>
        <p:txBody>
          <a:bodyPr/>
          <a:lstStyle/>
          <a:p>
            <a:fld id="{B356AEA0-606F-4EB4-8A8D-2658578132D8}" type="slidenum">
              <a:rPr lang="en-GB" smtClean="0"/>
              <a:t>‹#›</a:t>
            </a:fld>
            <a:endParaRPr lang="en-GB"/>
          </a:p>
        </p:txBody>
      </p:sp>
    </p:spTree>
    <p:extLst>
      <p:ext uri="{BB962C8B-B14F-4D97-AF65-F5344CB8AC3E}">
        <p14:creationId xmlns:p14="http://schemas.microsoft.com/office/powerpoint/2010/main" val="1719176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9007D4-CB6C-4E5D-9A0F-40E89734DF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F4B23B-3CAC-4146-BFA5-3EF4EE69E7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3E12ED-462B-4C21-9C83-DD9D524ABE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22207-36C7-4484-9613-F43339379A67}" type="datetimeFigureOut">
              <a:rPr lang="en-GB" smtClean="0"/>
              <a:t>01/04/2021</a:t>
            </a:fld>
            <a:endParaRPr lang="en-GB"/>
          </a:p>
        </p:txBody>
      </p:sp>
      <p:sp>
        <p:nvSpPr>
          <p:cNvPr id="5" name="Footer Placeholder 4">
            <a:extLst>
              <a:ext uri="{FF2B5EF4-FFF2-40B4-BE49-F238E27FC236}">
                <a16:creationId xmlns:a16="http://schemas.microsoft.com/office/drawing/2014/main" id="{E16452AA-1571-4885-83AD-DAD6F8BD77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CB818B-C718-4CA2-962B-C01B65D8CF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AEA0-606F-4EB4-8A8D-2658578132D8}" type="slidenum">
              <a:rPr lang="en-GB" smtClean="0"/>
              <a:t>‹#›</a:t>
            </a:fld>
            <a:endParaRPr lang="en-GB"/>
          </a:p>
        </p:txBody>
      </p:sp>
    </p:spTree>
    <p:extLst>
      <p:ext uri="{BB962C8B-B14F-4D97-AF65-F5344CB8AC3E}">
        <p14:creationId xmlns:p14="http://schemas.microsoft.com/office/powerpoint/2010/main" val="251542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s://wakelyns.co.uk/" TargetMode="External"/><Relationship Id="rId7"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www.agricology.co.uk/resources/afinet-agroforestry-uk" TargetMode="External"/><Relationship Id="rId4" Type="http://schemas.openxmlformats.org/officeDocument/2006/relationships/hyperlink" Target="https://agroforestrynet.eu/afinet/whitehall-farm-an-innovative-silvoarable-orchard-system-in-the-uk"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permaculture.org.uk/practical-solutions/forest-gardens" TargetMode="External"/><Relationship Id="rId3" Type="http://schemas.openxmlformats.org/officeDocument/2006/relationships/hyperlink" Target="https://www.woodlandtrust.org.uk/plant-trees/agroforestry-benefits/" TargetMode="External"/><Relationship Id="rId7" Type="http://schemas.openxmlformats.org/officeDocument/2006/relationships/hyperlink" Target="https://www.agroforestry.co.uk/"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agroforestrynet.eu/afinet/whitehall-farm-an-innovative-silvoarable-orchard-system-in-the-uk" TargetMode="External"/><Relationship Id="rId5" Type="http://schemas.openxmlformats.org/officeDocument/2006/relationships/hyperlink" Target="https://wakelyns.co.uk/" TargetMode="External"/><Relationship Id="rId10" Type="http://schemas.openxmlformats.org/officeDocument/2006/relationships/hyperlink" Target="https://knepp.co.uk/home" TargetMode="External"/><Relationship Id="rId4" Type="http://schemas.openxmlformats.org/officeDocument/2006/relationships/hyperlink" Target="https://www.soilassociation.org/farmers-growers/technicalinformation/agroforestry-handbook/" TargetMode="External"/><Relationship Id="rId9" Type="http://schemas.openxmlformats.org/officeDocument/2006/relationships/hyperlink" Target="https://www.somerleyton.co.uk/private-hire/rewildin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C92C99-31AA-4237-865C-57DFA7D88871}"/>
              </a:ext>
            </a:extLst>
          </p:cNvPr>
          <p:cNvSpPr>
            <a:spLocks noGrp="1"/>
          </p:cNvSpPr>
          <p:nvPr>
            <p:ph type="subTitle" idx="1"/>
          </p:nvPr>
        </p:nvSpPr>
        <p:spPr>
          <a:xfrm>
            <a:off x="1524000" y="2902791"/>
            <a:ext cx="9144000" cy="1655762"/>
          </a:xfrm>
        </p:spPr>
        <p:txBody>
          <a:bodyPr>
            <a:normAutofit/>
          </a:bodyPr>
          <a:lstStyle/>
          <a:p>
            <a:r>
              <a:rPr lang="en-GB" sz="5400" b="1" dirty="0">
                <a:solidFill>
                  <a:srgbClr val="FF6600"/>
                </a:solidFill>
              </a:rPr>
              <a:t>An Introduction to Agroforestry</a:t>
            </a:r>
            <a:endParaRPr lang="en-GB" sz="5400" dirty="0"/>
          </a:p>
        </p:txBody>
      </p:sp>
      <p:pic>
        <p:nvPicPr>
          <p:cNvPr id="4" name="Content Placeholder 4" descr="Logo, company name&#10;&#10;Description automatically generated">
            <a:extLst>
              <a:ext uri="{FF2B5EF4-FFF2-40B4-BE49-F238E27FC236}">
                <a16:creationId xmlns:a16="http://schemas.microsoft.com/office/drawing/2014/main" id="{8CF2A521-7E80-4795-8E93-9F01CF6E6D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4638" y="5210833"/>
            <a:ext cx="2234805" cy="1787844"/>
          </a:xfrm>
          <a:prstGeom prst="rect">
            <a:avLst/>
          </a:prstGeom>
        </p:spPr>
      </p:pic>
    </p:spTree>
    <p:extLst>
      <p:ext uri="{BB962C8B-B14F-4D97-AF65-F5344CB8AC3E}">
        <p14:creationId xmlns:p14="http://schemas.microsoft.com/office/powerpoint/2010/main" val="329366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3CBB-90B5-49B1-9E35-EE5EC317081B}"/>
              </a:ext>
            </a:extLst>
          </p:cNvPr>
          <p:cNvSpPr>
            <a:spLocks noGrp="1"/>
          </p:cNvSpPr>
          <p:nvPr>
            <p:ph type="title"/>
          </p:nvPr>
        </p:nvSpPr>
        <p:spPr>
          <a:xfrm>
            <a:off x="1401377" y="978310"/>
            <a:ext cx="10515600" cy="925793"/>
          </a:xfrm>
        </p:spPr>
        <p:txBody>
          <a:bodyPr>
            <a:noAutofit/>
          </a:bodyPr>
          <a:lstStyle/>
          <a:p>
            <a:r>
              <a:rPr lang="en-GB" b="1" dirty="0">
                <a:solidFill>
                  <a:schemeClr val="accent2"/>
                </a:solidFill>
              </a:rPr>
              <a:t>What is Agroforestry?</a:t>
            </a:r>
            <a:br>
              <a:rPr lang="en-GB" b="1" dirty="0">
                <a:solidFill>
                  <a:schemeClr val="accent2"/>
                </a:solidFill>
              </a:rPr>
            </a:br>
            <a:endParaRPr lang="en-GB" b="1" dirty="0">
              <a:solidFill>
                <a:schemeClr val="accent2"/>
              </a:solidFill>
            </a:endParaRPr>
          </a:p>
        </p:txBody>
      </p:sp>
      <p:sp>
        <p:nvSpPr>
          <p:cNvPr id="4" name="Text Placeholder 7"/>
          <p:cNvSpPr>
            <a:spLocks noGrp="1"/>
          </p:cNvSpPr>
          <p:nvPr>
            <p:ph idx="1"/>
          </p:nvPr>
        </p:nvSpPr>
        <p:spPr>
          <a:xfrm>
            <a:off x="1462144" y="1843538"/>
            <a:ext cx="9129100" cy="4351338"/>
          </a:xfrm>
        </p:spPr>
        <p:txBody>
          <a:bodyPr>
            <a:normAutofit/>
          </a:bodyPr>
          <a:lstStyle/>
          <a:p>
            <a:pPr marL="0" indent="0" algn="just">
              <a:buNone/>
            </a:pPr>
            <a:r>
              <a:rPr lang="en-GB" sz="1600" b="0" dirty="0"/>
              <a:t>Agroforestry is when agriculture and trees are combined in the same area. It can include hedges and shrubs as well as trees, and be combined with both crops and livestock (sometimes called </a:t>
            </a:r>
            <a:r>
              <a:rPr lang="en-GB" sz="1600" b="0" dirty="0" err="1"/>
              <a:t>silvoarable</a:t>
            </a:r>
            <a:r>
              <a:rPr lang="en-GB" sz="1600" b="0" dirty="0"/>
              <a:t> or </a:t>
            </a:r>
            <a:r>
              <a:rPr lang="en-GB" sz="1600" b="0" dirty="0" err="1"/>
              <a:t>silvopasture</a:t>
            </a:r>
            <a:r>
              <a:rPr lang="en-GB" sz="1600" b="0" dirty="0"/>
              <a:t>). For example, sheep might graze on pasture amongst fruit trees, or wheat might grow in fields within rows of willow hedges.</a:t>
            </a:r>
          </a:p>
          <a:p>
            <a:endParaRPr lang="en-GB" sz="4500"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21127" r="6047"/>
          <a:stretch/>
        </p:blipFill>
        <p:spPr bwMode="auto">
          <a:xfrm>
            <a:off x="1753496" y="3098201"/>
            <a:ext cx="4093673" cy="2819675"/>
          </a:xfrm>
          <a:prstGeom prst="rect">
            <a:avLst/>
          </a:prstGeom>
          <a:ln w="12700">
            <a:solidFill>
              <a:schemeClr val="tx1"/>
            </a:solidFill>
          </a:ln>
          <a:extLst>
            <a:ext uri="{53640926-AAD7-44D8-BBD7-CCE9431645EC}">
              <a14:shadowObscured xmlns:a14="http://schemas.microsoft.com/office/drawing/2010/main"/>
            </a:ext>
          </a:extLst>
        </p:spPr>
      </p:pic>
      <p:pic>
        <p:nvPicPr>
          <p:cNvPr id="8" name="Picture 7" descr="Image"/>
          <p:cNvPicPr/>
          <p:nvPr/>
        </p:nvPicPr>
        <p:blipFill rotWithShape="1">
          <a:blip r:embed="rId4" cstate="print">
            <a:extLst>
              <a:ext uri="{28A0092B-C50C-407E-A947-70E740481C1C}">
                <a14:useLocalDpi xmlns:a14="http://schemas.microsoft.com/office/drawing/2010/main" val="0"/>
              </a:ext>
            </a:extLst>
          </a:blip>
          <a:srcRect t="17242"/>
          <a:stretch/>
        </p:blipFill>
        <p:spPr bwMode="auto">
          <a:xfrm>
            <a:off x="6691256" y="3098200"/>
            <a:ext cx="3849212" cy="2819675"/>
          </a:xfrm>
          <a:prstGeom prst="rect">
            <a:avLst/>
          </a:prstGeom>
          <a:noFill/>
          <a:ln w="6350">
            <a:solidFill>
              <a:schemeClr val="tx1"/>
            </a:solidFill>
          </a:ln>
          <a:extLst>
            <a:ext uri="{53640926-AAD7-44D8-BBD7-CCE9431645EC}">
              <a14:shadowObscured xmlns:a14="http://schemas.microsoft.com/office/drawing/2010/main"/>
            </a:ext>
          </a:extLst>
        </p:spPr>
      </p:pic>
      <p:sp>
        <p:nvSpPr>
          <p:cNvPr id="9" name="TextBox 8"/>
          <p:cNvSpPr txBox="1"/>
          <p:nvPr/>
        </p:nvSpPr>
        <p:spPr>
          <a:xfrm>
            <a:off x="6818322" y="6058323"/>
            <a:ext cx="3424983" cy="276999"/>
          </a:xfrm>
          <a:prstGeom prst="rect">
            <a:avLst/>
          </a:prstGeom>
          <a:noFill/>
        </p:spPr>
        <p:txBody>
          <a:bodyPr wrap="square" rtlCol="0">
            <a:spAutoFit/>
          </a:bodyPr>
          <a:lstStyle/>
          <a:p>
            <a:pPr algn="ctr"/>
            <a:r>
              <a:rPr lang="en-GB" sz="1200" b="1" dirty="0"/>
              <a:t>Agroforestry with wheat at </a:t>
            </a:r>
            <a:r>
              <a:rPr lang="en-GB" sz="1200" b="1" dirty="0" err="1"/>
              <a:t>Wakelyns</a:t>
            </a:r>
            <a:r>
              <a:rPr lang="en-GB" sz="1200" b="1" dirty="0"/>
              <a:t> Farm, Suffolk</a:t>
            </a:r>
          </a:p>
        </p:txBody>
      </p:sp>
      <p:sp>
        <p:nvSpPr>
          <p:cNvPr id="10" name="TextBox 9"/>
          <p:cNvSpPr txBox="1"/>
          <p:nvPr/>
        </p:nvSpPr>
        <p:spPr>
          <a:xfrm>
            <a:off x="2430912" y="6058323"/>
            <a:ext cx="2898972" cy="276999"/>
          </a:xfrm>
          <a:prstGeom prst="rect">
            <a:avLst/>
          </a:prstGeom>
          <a:noFill/>
        </p:spPr>
        <p:txBody>
          <a:bodyPr wrap="square" rtlCol="0">
            <a:spAutoFit/>
          </a:bodyPr>
          <a:lstStyle/>
          <a:p>
            <a:r>
              <a:rPr lang="en-GB" sz="1200" b="1" dirty="0"/>
              <a:t>Agroforestry with livestock in Devon</a:t>
            </a:r>
          </a:p>
        </p:txBody>
      </p:sp>
      <p:sp>
        <p:nvSpPr>
          <p:cNvPr id="11" name="AutoShape 2" descr="https://ukc-powerpoint.officeapps.live.com/pods/GetClipboardImage.ashx?Id=4d0ff404-28af-48a3-83b7-3603955b6f72&amp;DC=GUK5&amp;pkey=718eea8e-4e48-4ae2-bc91-f77682d1dc95&amp;wdoverrides=GetClipboardImageEnabled:tru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https://ukc-powerpoint.officeapps.live.com/pods/GetClipboardImage.ashx?Id=4d0ff404-28af-48a3-83b7-3603955b6f72&amp;DC=GUK5&amp;pkey=718eea8e-4e48-4ae2-bc91-f77682d1dc95&amp;wdoverrides=GetClipboardImageEnabled:true"/>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https://ukc-powerpoint.officeapps.live.com/pods/GetClipboardImage.ashx?Id=303bf9a8-f7f6-4c03-a55e-89ef8f4bef02&amp;DC=GUK5&amp;pkey=a4b8cf63-d18d-40bd-9465-94c438ec7ece&amp;wdoverrides=GetClipboardImageEnabled:true"/>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31477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AutoShape 2" descr="https://ukc-powerpoint.officeapps.live.com/pods/GetClipboardImage.ashx?Id=4d0ff404-28af-48a3-83b7-3603955b6f72&amp;DC=GUK5&amp;pkey=718eea8e-4e48-4ae2-bc91-f77682d1dc95&amp;wdoverrides=GetClipboardImageEnabled:tru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https://ukc-powerpoint.officeapps.live.com/pods/GetClipboardImage.ashx?Id=4d0ff404-28af-48a3-83b7-3603955b6f72&amp;DC=GUK5&amp;pkey=718eea8e-4e48-4ae2-bc91-f77682d1dc95&amp;wdoverrides=GetClipboardImageEnabled:true"/>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https://ukc-powerpoint.officeapps.live.com/pods/GetClipboardImage.ashx?Id=303bf9a8-f7f6-4c03-a55e-89ef8f4bef02&amp;DC=GUK5&amp;pkey=a4b8cf63-d18d-40bd-9465-94c438ec7ece&amp;wdoverrides=GetClipboardImageEnabled:true"/>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itle 5"/>
          <p:cNvSpPr>
            <a:spLocks noGrp="1"/>
          </p:cNvSpPr>
          <p:nvPr>
            <p:ph type="title"/>
          </p:nvPr>
        </p:nvSpPr>
        <p:spPr>
          <a:xfrm>
            <a:off x="822325" y="687854"/>
            <a:ext cx="10515600" cy="1325563"/>
          </a:xfrm>
        </p:spPr>
        <p:txBody>
          <a:bodyPr>
            <a:normAutofit/>
          </a:bodyPr>
          <a:lstStyle/>
          <a:p>
            <a:r>
              <a:rPr lang="en-GB" sz="4000" b="1" dirty="0">
                <a:solidFill>
                  <a:srgbClr val="FF6600"/>
                </a:solidFill>
              </a:rPr>
              <a:t>What are the benefits and disadvantages of Agroforestry systems in farming?</a:t>
            </a:r>
            <a:endParaRPr lang="en-GB" sz="4000" dirty="0">
              <a:solidFill>
                <a:srgbClr val="FF6600"/>
              </a:solidFill>
            </a:endParaRPr>
          </a:p>
        </p:txBody>
      </p:sp>
      <p:sp>
        <p:nvSpPr>
          <p:cNvPr id="14" name="Rectangle 13"/>
          <p:cNvSpPr/>
          <p:nvPr/>
        </p:nvSpPr>
        <p:spPr>
          <a:xfrm>
            <a:off x="717081" y="2009547"/>
            <a:ext cx="6360274" cy="1969770"/>
          </a:xfrm>
          <a:prstGeom prst="rect">
            <a:avLst/>
          </a:prstGeom>
        </p:spPr>
        <p:txBody>
          <a:bodyPr wrap="square">
            <a:spAutoFit/>
          </a:bodyPr>
          <a:lstStyle/>
          <a:p>
            <a:pPr algn="just">
              <a:spcAft>
                <a:spcPts val="0"/>
              </a:spcAft>
            </a:pPr>
            <a:r>
              <a:rPr lang="en-GB" sz="1600" u="sng" dirty="0">
                <a:ea typeface="Calibri"/>
                <a:cs typeface="Times New Roman"/>
              </a:rPr>
              <a:t>Disadvantages</a:t>
            </a:r>
          </a:p>
          <a:p>
            <a:pPr algn="just">
              <a:spcAft>
                <a:spcPts val="0"/>
              </a:spcAft>
            </a:pPr>
            <a:endParaRPr lang="en-GB" sz="1000" u="sng" dirty="0">
              <a:ea typeface="Calibri"/>
              <a:cs typeface="Times New Roman"/>
            </a:endParaRPr>
          </a:p>
          <a:p>
            <a:pPr algn="just">
              <a:spcAft>
                <a:spcPts val="0"/>
              </a:spcAft>
            </a:pPr>
            <a:r>
              <a:rPr lang="en-GB" sz="1600" dirty="0">
                <a:ea typeface="Calibri"/>
                <a:cs typeface="Times New Roman"/>
              </a:rPr>
              <a:t>Trees and shrubs can compete with crops or grazing pasture for space, light, water and nutrients in the soil. This can lead to lower yields of crops, or less food for livestock. However, good agroforestry design and management can counter potential crop yield losses as the trees help to protect crops from our increasingly extreme weather caused by climate change e.g. improved drainage and reduced wind speeds.</a:t>
            </a: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25" y="4230803"/>
            <a:ext cx="3227293" cy="21582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Box 16"/>
          <p:cNvSpPr txBox="1"/>
          <p:nvPr/>
        </p:nvSpPr>
        <p:spPr>
          <a:xfrm>
            <a:off x="4723195" y="4764402"/>
            <a:ext cx="6335666" cy="1323439"/>
          </a:xfrm>
          <a:prstGeom prst="rect">
            <a:avLst/>
          </a:prstGeom>
          <a:noFill/>
        </p:spPr>
        <p:txBody>
          <a:bodyPr wrap="square" rtlCol="0">
            <a:spAutoFit/>
          </a:bodyPr>
          <a:lstStyle/>
          <a:p>
            <a:pPr algn="just"/>
            <a:r>
              <a:rPr lang="en-GB" sz="1600" dirty="0">
                <a:ea typeface="Calibri"/>
                <a:cs typeface="Times New Roman"/>
              </a:rPr>
              <a:t>Large modern machinery such as combine harvesters may not be able to manoeuvre around the trees if the rows of trees and shrubs or ‘alleys’ are spaced closely together. Additional machinery may be needed to maintain and harvest the trees. Short-term tenancies offered to farmers who rent their land can also prevent investment in long-term tree crops.</a:t>
            </a:r>
          </a:p>
        </p:txBody>
      </p:sp>
      <p:pic>
        <p:nvPicPr>
          <p:cNvPr id="18" name="Picture 17" descr="Image"/>
          <p:cNvPicPr/>
          <p:nvPr/>
        </p:nvPicPr>
        <p:blipFill>
          <a:blip r:embed="rId4">
            <a:extLst>
              <a:ext uri="{28A0092B-C50C-407E-A947-70E740481C1C}">
                <a14:useLocalDpi xmlns:a14="http://schemas.microsoft.com/office/drawing/2010/main" val="0"/>
              </a:ext>
            </a:extLst>
          </a:blip>
          <a:srcRect/>
          <a:stretch>
            <a:fillRect/>
          </a:stretch>
        </p:blipFill>
        <p:spPr bwMode="auto">
          <a:xfrm>
            <a:off x="7400672" y="2184700"/>
            <a:ext cx="3560782" cy="1912951"/>
          </a:xfrm>
          <a:prstGeom prst="rect">
            <a:avLst/>
          </a:prstGeom>
          <a:noFill/>
          <a:ln w="12700">
            <a:solidFill>
              <a:schemeClr val="tx1"/>
            </a:solidFill>
          </a:ln>
        </p:spPr>
      </p:pic>
    </p:spTree>
    <p:extLst>
      <p:ext uri="{BB962C8B-B14F-4D97-AF65-F5344CB8AC3E}">
        <p14:creationId xmlns:p14="http://schemas.microsoft.com/office/powerpoint/2010/main" val="3409498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AutoShape 2" descr="https://ukc-powerpoint.officeapps.live.com/pods/GetClipboardImage.ashx?Id=4d0ff404-28af-48a3-83b7-3603955b6f72&amp;DC=GUK5&amp;pkey=718eea8e-4e48-4ae2-bc91-f77682d1dc95&amp;wdoverrides=GetClipboardImageEnabled:tru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https://ukc-powerpoint.officeapps.live.com/pods/GetClipboardImage.ashx?Id=4d0ff404-28af-48a3-83b7-3603955b6f72&amp;DC=GUK5&amp;pkey=718eea8e-4e48-4ae2-bc91-f77682d1dc95&amp;wdoverrides=GetClipboardImageEnabled:true"/>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https://ukc-powerpoint.officeapps.live.com/pods/GetClipboardImage.ashx?Id=303bf9a8-f7f6-4c03-a55e-89ef8f4bef02&amp;DC=GUK5&amp;pkey=a4b8cf63-d18d-40bd-9465-94c438ec7ece&amp;wdoverrides=GetClipboardImageEnabled:true"/>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itle 6"/>
          <p:cNvSpPr>
            <a:spLocks noGrp="1"/>
          </p:cNvSpPr>
          <p:nvPr>
            <p:ph type="title"/>
          </p:nvPr>
        </p:nvSpPr>
        <p:spPr>
          <a:xfrm>
            <a:off x="822325" y="667110"/>
            <a:ext cx="10515600" cy="1754326"/>
          </a:xfrm>
          <a:prstGeom prst="rect">
            <a:avLst/>
          </a:prstGeom>
        </p:spPr>
        <p:txBody>
          <a:bodyPr wrap="square">
            <a:spAutoFit/>
          </a:bodyPr>
          <a:lstStyle/>
          <a:p>
            <a:r>
              <a:rPr lang="en-GB" sz="4000" b="1" dirty="0">
                <a:solidFill>
                  <a:srgbClr val="FF6600"/>
                </a:solidFill>
              </a:rPr>
              <a:t>What are the benefits and disadvantages of Agroforestry systems in farming?</a:t>
            </a:r>
            <a:endParaRPr lang="en-GB" sz="4000" dirty="0">
              <a:solidFill>
                <a:srgbClr val="FF6600"/>
              </a:solidFill>
            </a:endParaRPr>
          </a:p>
          <a:p>
            <a:r>
              <a:rPr lang="en-GB" sz="4000" dirty="0"/>
              <a:t> </a:t>
            </a:r>
          </a:p>
        </p:txBody>
      </p:sp>
      <p:sp>
        <p:nvSpPr>
          <p:cNvPr id="8" name="TextBox 7"/>
          <p:cNvSpPr txBox="1"/>
          <p:nvPr/>
        </p:nvSpPr>
        <p:spPr>
          <a:xfrm>
            <a:off x="3033824" y="2130874"/>
            <a:ext cx="8094493" cy="2000548"/>
          </a:xfrm>
          <a:prstGeom prst="rect">
            <a:avLst/>
          </a:prstGeom>
          <a:noFill/>
        </p:spPr>
        <p:txBody>
          <a:bodyPr wrap="square" rtlCol="0">
            <a:spAutoFit/>
          </a:bodyPr>
          <a:lstStyle/>
          <a:p>
            <a:r>
              <a:rPr lang="en-GB" b="1" dirty="0"/>
              <a:t>Advantages</a:t>
            </a:r>
          </a:p>
          <a:p>
            <a:endParaRPr lang="en-GB" sz="1000" dirty="0"/>
          </a:p>
          <a:p>
            <a:pPr algn="just"/>
            <a:r>
              <a:rPr lang="en-GB" sz="1600" dirty="0"/>
              <a:t>Although there may be lower main crop yields, an agroforestry system can compensate the loss by producing additional crops or products to sell or use. For example, trees can provide fruit or timber, and hedges can be cut and chipped for fuel or soil improver. Furthermore, many livestock like to eat trees’ leaves, and shelter under them from the weather. Diversifying into a wider range of crops also helps to make farm businesses more resilient to both unpredictable crop harvests and fluctuating market prices.</a:t>
            </a:r>
          </a:p>
        </p:txBody>
      </p:sp>
      <p:sp>
        <p:nvSpPr>
          <p:cNvPr id="9" name="TextBox 8"/>
          <p:cNvSpPr txBox="1"/>
          <p:nvPr/>
        </p:nvSpPr>
        <p:spPr>
          <a:xfrm>
            <a:off x="895256" y="4632021"/>
            <a:ext cx="7924742" cy="1569660"/>
          </a:xfrm>
          <a:prstGeom prst="rect">
            <a:avLst/>
          </a:prstGeom>
          <a:noFill/>
        </p:spPr>
        <p:txBody>
          <a:bodyPr wrap="square" rtlCol="0">
            <a:spAutoFit/>
          </a:bodyPr>
          <a:lstStyle/>
          <a:p>
            <a:pPr algn="just"/>
            <a:r>
              <a:rPr lang="en-GB" sz="1600" dirty="0"/>
              <a:t>There is also evidence that trees and hedges can benefit crops and the soil. For example, their roots can bring water up from deep underground, their leaves drop in autumn which helps soil structure and feeds microorganisms, and they shelter crops from wind and reduce soil erosion and evaporation. They can also help reduce the spread of air borne diseases such as potato blight by creating a barrier, attract pollinators for insect pollinated crops and provide habitat for beneficial insects which feed on other insects which damage crops.</a:t>
            </a:r>
          </a:p>
        </p:txBody>
      </p:sp>
      <p:pic>
        <p:nvPicPr>
          <p:cNvPr id="10" name="Picture 9"/>
          <p:cNvPicPr/>
          <p:nvPr/>
        </p:nvPicPr>
        <p:blipFill rotWithShape="1">
          <a:blip r:embed="rId3" cstate="print">
            <a:extLst>
              <a:ext uri="{28A0092B-C50C-407E-A947-70E740481C1C}">
                <a14:useLocalDpi xmlns:a14="http://schemas.microsoft.com/office/drawing/2010/main" val="0"/>
              </a:ext>
            </a:extLst>
          </a:blip>
          <a:srcRect l="51212" t="54768" r="32626" b="26079"/>
          <a:stretch/>
        </p:blipFill>
        <p:spPr bwMode="auto">
          <a:xfrm>
            <a:off x="9073320" y="4558562"/>
            <a:ext cx="2054997" cy="1643119"/>
          </a:xfrm>
          <a:prstGeom prst="rect">
            <a:avLst/>
          </a:prstGeom>
          <a:ln w="12700">
            <a:solidFill>
              <a:schemeClr val="tx1"/>
            </a:solidFill>
          </a:ln>
          <a:extLst>
            <a:ext uri="{53640926-AAD7-44D8-BBD7-CCE9431645EC}">
              <a14:shadowObscured xmlns:a14="http://schemas.microsoft.com/office/drawing/2010/main"/>
            </a:ext>
          </a:extLst>
        </p:spPr>
      </p:pic>
      <p:pic>
        <p:nvPicPr>
          <p:cNvPr id="14" name="Picture 2"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438" y="2130874"/>
            <a:ext cx="1689973" cy="225329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147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AutoShape 2" descr="https://ukc-powerpoint.officeapps.live.com/pods/GetClipboardImage.ashx?Id=4d0ff404-28af-48a3-83b7-3603955b6f72&amp;DC=GUK5&amp;pkey=718eea8e-4e48-4ae2-bc91-f77682d1dc95&amp;wdoverrides=GetClipboardImageEnabled:tru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https://ukc-powerpoint.officeapps.live.com/pods/GetClipboardImage.ashx?Id=4d0ff404-28af-48a3-83b7-3603955b6f72&amp;DC=GUK5&amp;pkey=718eea8e-4e48-4ae2-bc91-f77682d1dc95&amp;wdoverrides=GetClipboardImageEnabled:true"/>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https://ukc-powerpoint.officeapps.live.com/pods/GetClipboardImage.ashx?Id=303bf9a8-f7f6-4c03-a55e-89ef8f4bef02&amp;DC=GUK5&amp;pkey=a4b8cf63-d18d-40bd-9465-94c438ec7ece&amp;wdoverrides=GetClipboardImageEnabled:true"/>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1067245" y="2047839"/>
            <a:ext cx="7371232" cy="1754326"/>
          </a:xfrm>
          <a:prstGeom prst="rect">
            <a:avLst/>
          </a:prstGeom>
          <a:noFill/>
        </p:spPr>
        <p:txBody>
          <a:bodyPr wrap="square" rtlCol="0">
            <a:spAutoFit/>
          </a:bodyPr>
          <a:lstStyle/>
          <a:p>
            <a:pPr algn="just"/>
            <a:r>
              <a:rPr lang="en-GB" b="1" dirty="0"/>
              <a:t>Advantages</a:t>
            </a:r>
          </a:p>
          <a:p>
            <a:pPr algn="just"/>
            <a:endParaRPr lang="en-GB" sz="1000" u="sng" dirty="0"/>
          </a:p>
          <a:p>
            <a:pPr algn="just"/>
            <a:r>
              <a:rPr lang="en-GB" sz="1600" dirty="0"/>
              <a:t>The benefits for wildlife and the environment as a whole are perhaps more obvious. Trees and hedgerows provide vital food and habitat for a wide range of insects, birds and small mammals. Trees and hedges also store carbon as they grow which helps mitigate climate change, although how much compared to crops and pasture is a complex issue.</a:t>
            </a:r>
          </a:p>
        </p:txBody>
      </p:sp>
      <p:sp>
        <p:nvSpPr>
          <p:cNvPr id="8" name="Title 7"/>
          <p:cNvSpPr>
            <a:spLocks noGrp="1"/>
          </p:cNvSpPr>
          <p:nvPr>
            <p:ph type="title"/>
          </p:nvPr>
        </p:nvSpPr>
        <p:spPr>
          <a:xfrm>
            <a:off x="822325" y="694533"/>
            <a:ext cx="10515600" cy="1200329"/>
          </a:xfrm>
          <a:prstGeom prst="rect">
            <a:avLst/>
          </a:prstGeom>
        </p:spPr>
        <p:txBody>
          <a:bodyPr>
            <a:spAutoFit/>
          </a:bodyPr>
          <a:lstStyle/>
          <a:p>
            <a:r>
              <a:rPr lang="en-GB" sz="4000" b="1" dirty="0">
                <a:solidFill>
                  <a:srgbClr val="FF6600"/>
                </a:solidFill>
              </a:rPr>
              <a:t>What are the benefits and disadvantages of Agroforestry systems in farming?</a:t>
            </a:r>
            <a:endParaRPr lang="en-GB" sz="4000" dirty="0">
              <a:solidFill>
                <a:srgbClr val="FF6600"/>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5579" y="3897466"/>
            <a:ext cx="4085668" cy="22981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5057" y="2475229"/>
            <a:ext cx="1326936" cy="13269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5389581" y="4541431"/>
            <a:ext cx="5066852" cy="1569660"/>
          </a:xfrm>
          <a:prstGeom prst="rect">
            <a:avLst/>
          </a:prstGeom>
        </p:spPr>
        <p:txBody>
          <a:bodyPr wrap="square">
            <a:spAutoFit/>
          </a:bodyPr>
          <a:lstStyle/>
          <a:p>
            <a:pPr algn="just"/>
            <a:r>
              <a:rPr lang="en-GB" sz="1600" dirty="0"/>
              <a:t>Lastly, trees are being increasingly recognised as important to our overall wellbeing; not only are they beautiful and of course create oxygen, but there is also growing evidence that trees can help to reduce stress by producing cortisol, and boost our immune system through the production of </a:t>
            </a:r>
            <a:r>
              <a:rPr lang="en-GB" sz="1600" dirty="0" err="1"/>
              <a:t>phytoncides</a:t>
            </a:r>
            <a:r>
              <a:rPr lang="en-GB" sz="1600" dirty="0"/>
              <a:t>.  </a:t>
            </a:r>
          </a:p>
        </p:txBody>
      </p:sp>
    </p:spTree>
    <p:extLst>
      <p:ext uri="{BB962C8B-B14F-4D97-AF65-F5344CB8AC3E}">
        <p14:creationId xmlns:p14="http://schemas.microsoft.com/office/powerpoint/2010/main" val="4080126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AutoShape 2" descr="https://ukc-powerpoint.officeapps.live.com/pods/GetClipboardImage.ashx?Id=4d0ff404-28af-48a3-83b7-3603955b6f72&amp;DC=GUK5&amp;pkey=718eea8e-4e48-4ae2-bc91-f77682d1dc95&amp;wdoverrides=GetClipboardImageEnabled:tru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https://ukc-powerpoint.officeapps.live.com/pods/GetClipboardImage.ashx?Id=4d0ff404-28af-48a3-83b7-3603955b6f72&amp;DC=GUK5&amp;pkey=718eea8e-4e48-4ae2-bc91-f77682d1dc95&amp;wdoverrides=GetClipboardImageEnabled:true"/>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https://ukc-powerpoint.officeapps.live.com/pods/GetClipboardImage.ashx?Id=303bf9a8-f7f6-4c03-a55e-89ef8f4bef02&amp;DC=GUK5&amp;pkey=a4b8cf63-d18d-40bd-9465-94c438ec7ece&amp;wdoverrides=GetClipboardImageEnabled:true"/>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a:off x="994448" y="1968881"/>
            <a:ext cx="6530090" cy="4278094"/>
          </a:xfrm>
          <a:prstGeom prst="rect">
            <a:avLst/>
          </a:prstGeom>
        </p:spPr>
        <p:txBody>
          <a:bodyPr wrap="square">
            <a:spAutoFit/>
          </a:bodyPr>
          <a:lstStyle/>
          <a:p>
            <a:pPr algn="just"/>
            <a:r>
              <a:rPr lang="en-GB" sz="1600" dirty="0"/>
              <a:t>Growing crops and keeping livestock alongside trees and hedges has been practised around the world for hundreds of years, but modern farming methods with their heavy machinery have led to its widespread decline. However, due to the advantages described above, there is a growing interest in agroforestry systems. Here are some examples in the UK:</a:t>
            </a:r>
          </a:p>
          <a:p>
            <a:pPr algn="just"/>
            <a:r>
              <a:rPr lang="en-GB" sz="1600" dirty="0"/>
              <a:t> </a:t>
            </a:r>
          </a:p>
          <a:p>
            <a:pPr lvl="0" algn="just"/>
            <a:r>
              <a:rPr lang="en-GB" sz="1600" u="sng" dirty="0" err="1">
                <a:hlinkClick r:id="rId3"/>
              </a:rPr>
              <a:t>Wakelyns</a:t>
            </a:r>
            <a:r>
              <a:rPr lang="en-GB" sz="1600" u="sng" dirty="0">
                <a:hlinkClick r:id="rId3"/>
              </a:rPr>
              <a:t> Agroforestry Farm in Suffolk</a:t>
            </a:r>
            <a:r>
              <a:rPr lang="en-GB" sz="1600" dirty="0"/>
              <a:t> was one of the first modern agroforestry sites using arable crops to be planted in the UK. It was established in the 1990’s as a research farm, including experimenting with different kinds of trees and tree management within an agroforestry system. </a:t>
            </a:r>
          </a:p>
          <a:p>
            <a:pPr lvl="0" algn="just"/>
            <a:r>
              <a:rPr lang="en-GB" sz="1600" u="sng" dirty="0">
                <a:hlinkClick r:id="rId4"/>
              </a:rPr>
              <a:t>Whitehall Farm near Peterborough</a:t>
            </a:r>
            <a:r>
              <a:rPr lang="en-GB" sz="1600" dirty="0"/>
              <a:t> has rows of apple trees in between the arable crops. Here the trees have made a significant impact on reducing soil erosion on the windy, flat landscape of the Fens. The apples and apple juice are sold in the farm shop.</a:t>
            </a:r>
          </a:p>
          <a:p>
            <a:pPr lvl="0" algn="just"/>
            <a:r>
              <a:rPr lang="en-GB" sz="1600" u="sng" dirty="0">
                <a:hlinkClick r:id="rId5"/>
              </a:rPr>
              <a:t>G’s - </a:t>
            </a:r>
            <a:r>
              <a:rPr lang="en-GB" sz="1600" u="sng" dirty="0" err="1">
                <a:hlinkClick r:id="rId5"/>
              </a:rPr>
              <a:t>Dimmocks</a:t>
            </a:r>
            <a:r>
              <a:rPr lang="en-GB" sz="1600" u="sng" dirty="0">
                <a:hlinkClick r:id="rId5"/>
              </a:rPr>
              <a:t> Cote Farm in Cambridgeshire</a:t>
            </a:r>
            <a:r>
              <a:rPr lang="en-GB" sz="1600" dirty="0"/>
              <a:t> has large trees which act as windbreaks to protect their vegetable crops from wind, reduce soil erosion and reduce evaporation after rain or irrigation.</a:t>
            </a:r>
          </a:p>
        </p:txBody>
      </p:sp>
      <p:sp>
        <p:nvSpPr>
          <p:cNvPr id="9" name="Title 8"/>
          <p:cNvSpPr>
            <a:spLocks noGrp="1"/>
          </p:cNvSpPr>
          <p:nvPr>
            <p:ph type="title"/>
          </p:nvPr>
        </p:nvSpPr>
        <p:spPr>
          <a:xfrm>
            <a:off x="897093" y="898379"/>
            <a:ext cx="8531631" cy="646331"/>
          </a:xfrm>
          <a:prstGeom prst="rect">
            <a:avLst/>
          </a:prstGeom>
        </p:spPr>
        <p:txBody>
          <a:bodyPr wrap="none">
            <a:spAutoFit/>
          </a:bodyPr>
          <a:lstStyle/>
          <a:p>
            <a:pPr algn="just"/>
            <a:r>
              <a:rPr lang="en-GB" sz="4000" b="1" dirty="0">
                <a:solidFill>
                  <a:srgbClr val="FF6600"/>
                </a:solidFill>
              </a:rPr>
              <a:t>Examples of Agroforestry Farms in the UK</a:t>
            </a:r>
            <a:endParaRPr lang="en-GB" sz="4000" dirty="0">
              <a:solidFill>
                <a:srgbClr val="FF6600"/>
              </a:solidFill>
            </a:endParaRPr>
          </a:p>
        </p:txBody>
      </p:sp>
      <p:pic>
        <p:nvPicPr>
          <p:cNvPr id="10" name="Picture 4" descr="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7212" y="2098042"/>
            <a:ext cx="2133210" cy="15999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8658294" y="3830929"/>
            <a:ext cx="1400739" cy="276999"/>
          </a:xfrm>
          <a:prstGeom prst="rect">
            <a:avLst/>
          </a:prstGeom>
        </p:spPr>
        <p:txBody>
          <a:bodyPr wrap="square">
            <a:spAutoFit/>
          </a:bodyPr>
          <a:lstStyle/>
          <a:p>
            <a:r>
              <a:rPr lang="en-GB" sz="1200" b="1" dirty="0" err="1"/>
              <a:t>Wakelyns</a:t>
            </a:r>
            <a:r>
              <a:rPr lang="en-GB" sz="1200" b="1" dirty="0"/>
              <a:t> Farm</a:t>
            </a:r>
          </a:p>
        </p:txBody>
      </p:sp>
      <p:pic>
        <p:nvPicPr>
          <p:cNvPr id="15" name="Picture 2" descr="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77212" y="4262970"/>
            <a:ext cx="2223987" cy="1667991"/>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sp>
        <p:nvSpPr>
          <p:cNvPr id="16" name="Rectangle 15"/>
          <p:cNvSpPr/>
          <p:nvPr/>
        </p:nvSpPr>
        <p:spPr>
          <a:xfrm>
            <a:off x="8579514" y="5973474"/>
            <a:ext cx="1730908" cy="276999"/>
          </a:xfrm>
          <a:prstGeom prst="rect">
            <a:avLst/>
          </a:prstGeom>
        </p:spPr>
        <p:txBody>
          <a:bodyPr wrap="square">
            <a:spAutoFit/>
          </a:bodyPr>
          <a:lstStyle/>
          <a:p>
            <a:r>
              <a:rPr lang="en-GB" sz="1200" b="1" dirty="0"/>
              <a:t>Whitehall Farm</a:t>
            </a:r>
          </a:p>
        </p:txBody>
      </p:sp>
    </p:spTree>
    <p:extLst>
      <p:ext uri="{BB962C8B-B14F-4D97-AF65-F5344CB8AC3E}">
        <p14:creationId xmlns:p14="http://schemas.microsoft.com/office/powerpoint/2010/main" val="1463121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 company name&#10;&#10;Description automatically generated">
            <a:extLst>
              <a:ext uri="{FF2B5EF4-FFF2-40B4-BE49-F238E27FC236}">
                <a16:creationId xmlns:a16="http://schemas.microsoft.com/office/drawing/2014/main" id="{D375C195-EEEB-4A91-B840-8E754D7CAC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14638" y="5210833"/>
            <a:ext cx="2234805" cy="1787844"/>
          </a:xfrm>
        </p:spPr>
      </p:pic>
      <p:sp>
        <p:nvSpPr>
          <p:cNvPr id="4" name="Title 3"/>
          <p:cNvSpPr>
            <a:spLocks noGrp="1"/>
          </p:cNvSpPr>
          <p:nvPr>
            <p:ph type="title"/>
          </p:nvPr>
        </p:nvSpPr>
        <p:spPr>
          <a:xfrm>
            <a:off x="1283805" y="767859"/>
            <a:ext cx="10515600" cy="1325563"/>
          </a:xfrm>
          <a:prstGeom prst="rect">
            <a:avLst/>
          </a:prstGeom>
        </p:spPr>
        <p:txBody>
          <a:bodyPr wrap="square">
            <a:spAutoFit/>
          </a:bodyPr>
          <a:lstStyle/>
          <a:p>
            <a:r>
              <a:rPr lang="en-GB" sz="4000" dirty="0">
                <a:solidFill>
                  <a:srgbClr val="FF6600"/>
                </a:solidFill>
              </a:rPr>
              <a:t>Other types of agroforestry</a:t>
            </a:r>
          </a:p>
        </p:txBody>
      </p:sp>
      <p:sp>
        <p:nvSpPr>
          <p:cNvPr id="6" name="Rectangle 5"/>
          <p:cNvSpPr/>
          <p:nvPr/>
        </p:nvSpPr>
        <p:spPr>
          <a:xfrm>
            <a:off x="1283805" y="2007360"/>
            <a:ext cx="9256475" cy="1323439"/>
          </a:xfrm>
          <a:prstGeom prst="rect">
            <a:avLst/>
          </a:prstGeom>
        </p:spPr>
        <p:txBody>
          <a:bodyPr wrap="square">
            <a:spAutoFit/>
          </a:bodyPr>
          <a:lstStyle/>
          <a:p>
            <a:pPr algn="just"/>
            <a:r>
              <a:rPr lang="en-GB" sz="1600" b="1" dirty="0"/>
              <a:t>Forest Gardens </a:t>
            </a:r>
            <a:r>
              <a:rPr lang="en-GB" sz="1600" dirty="0"/>
              <a:t>are also a form of agroforestry. These are areas of woodland which contain mainly trees, shrubs and plants which have been selected for their use as food, medicine or materials (e.g. for building or crafts). The main difference to agroforestry farms is that the majority of the crops are perennial rather than annual (they do not need to be sown every year), and are usually harvested by hand or with small-scale machinery.</a:t>
            </a:r>
          </a:p>
        </p:txBody>
      </p:sp>
      <p:sp>
        <p:nvSpPr>
          <p:cNvPr id="7" name="Rectangle 6"/>
          <p:cNvSpPr/>
          <p:nvPr/>
        </p:nvSpPr>
        <p:spPr>
          <a:xfrm>
            <a:off x="1283805" y="3664286"/>
            <a:ext cx="9043535" cy="1323439"/>
          </a:xfrm>
          <a:prstGeom prst="rect">
            <a:avLst/>
          </a:prstGeom>
        </p:spPr>
        <p:txBody>
          <a:bodyPr wrap="square">
            <a:spAutoFit/>
          </a:bodyPr>
          <a:lstStyle/>
          <a:p>
            <a:pPr algn="just"/>
            <a:r>
              <a:rPr lang="en-GB" sz="1600" b="1" dirty="0"/>
              <a:t>Rewilding </a:t>
            </a:r>
            <a:r>
              <a:rPr lang="en-GB" sz="1600" dirty="0"/>
              <a:t>is another term being used for planting more trees on farmland or ex-farmland. Areas of trees and shrubs can be planted (or left to establish by themselves) </a:t>
            </a:r>
            <a:r>
              <a:rPr lang="en-GB" sz="1600"/>
              <a:t>for humans’ </a:t>
            </a:r>
            <a:r>
              <a:rPr lang="en-GB" sz="1600" dirty="0"/>
              <a:t>recreational use and to benefit wildlife and the environment. However, some farmers are now incorporating </a:t>
            </a:r>
            <a:r>
              <a:rPr lang="en-GB" sz="1600" dirty="0" err="1"/>
              <a:t>rewilded</a:t>
            </a:r>
            <a:r>
              <a:rPr lang="en-GB" sz="1600" dirty="0"/>
              <a:t> areas into their farm, or even turning the whole farm into areas of lightly managed woodland and meadows where livestock graze within the wilderness!</a:t>
            </a:r>
          </a:p>
        </p:txBody>
      </p:sp>
    </p:spTree>
    <p:extLst>
      <p:ext uri="{BB962C8B-B14F-4D97-AF65-F5344CB8AC3E}">
        <p14:creationId xmlns:p14="http://schemas.microsoft.com/office/powerpoint/2010/main" val="187227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 company name&#10;&#10;Description automatically generated">
            <a:extLst>
              <a:ext uri="{FF2B5EF4-FFF2-40B4-BE49-F238E27FC236}">
                <a16:creationId xmlns:a16="http://schemas.microsoft.com/office/drawing/2014/main" id="{D375C195-EEEB-4A91-B840-8E754D7CAC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14638" y="5210833"/>
            <a:ext cx="2234805" cy="1787844"/>
          </a:xfrm>
        </p:spPr>
      </p:pic>
      <p:sp>
        <p:nvSpPr>
          <p:cNvPr id="4" name="Text Placeholder 7"/>
          <p:cNvSpPr txBox="1">
            <a:spLocks/>
          </p:cNvSpPr>
          <p:nvPr/>
        </p:nvSpPr>
        <p:spPr>
          <a:xfrm>
            <a:off x="2220821" y="1602889"/>
            <a:ext cx="6041054" cy="43764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dirty="0"/>
          </a:p>
          <a:p>
            <a:pPr marL="0" indent="0">
              <a:buNone/>
            </a:pPr>
            <a:r>
              <a:rPr lang="en-GB" sz="1600" dirty="0"/>
              <a:t>Further information</a:t>
            </a:r>
          </a:p>
          <a:p>
            <a:r>
              <a:rPr lang="en-GB" sz="1600" dirty="0">
                <a:hlinkClick r:id="rId3"/>
              </a:rPr>
              <a:t>The Woodland Trust</a:t>
            </a:r>
            <a:endParaRPr lang="en-GB" sz="1600" dirty="0"/>
          </a:p>
          <a:p>
            <a:r>
              <a:rPr lang="en-GB" sz="1600" dirty="0">
                <a:hlinkClick r:id="rId4"/>
              </a:rPr>
              <a:t>The Soil Association’s Agroforestry Handbook</a:t>
            </a:r>
            <a:endParaRPr lang="en-GB" sz="1600" dirty="0"/>
          </a:p>
          <a:p>
            <a:pPr marL="0" indent="0">
              <a:buNone/>
            </a:pPr>
            <a:r>
              <a:rPr lang="en-GB" sz="1600" dirty="0"/>
              <a:t>Examples of Agroforestry in the UK</a:t>
            </a:r>
          </a:p>
          <a:p>
            <a:r>
              <a:rPr lang="en-GB" sz="1600" dirty="0" err="1">
                <a:hlinkClick r:id="rId5"/>
              </a:rPr>
              <a:t>Wakelyns</a:t>
            </a:r>
            <a:r>
              <a:rPr lang="en-GB" sz="1600" dirty="0">
                <a:hlinkClick r:id="rId5"/>
              </a:rPr>
              <a:t> Organic Agroforestry Farm, Suffolk</a:t>
            </a:r>
            <a:endParaRPr lang="en-GB" sz="1600" dirty="0"/>
          </a:p>
          <a:p>
            <a:r>
              <a:rPr lang="en-GB" sz="1600" dirty="0">
                <a:hlinkClick r:id="rId6"/>
              </a:rPr>
              <a:t>Whitehall Organic Agroforestry Farm, Cambridgeshire</a:t>
            </a:r>
            <a:endParaRPr lang="en-GB" sz="1600" dirty="0"/>
          </a:p>
          <a:p>
            <a:pPr marL="0" indent="0">
              <a:buNone/>
            </a:pPr>
            <a:r>
              <a:rPr lang="en-GB" sz="1600" dirty="0"/>
              <a:t>Forest Gardens</a:t>
            </a:r>
          </a:p>
          <a:p>
            <a:r>
              <a:rPr lang="en-GB" sz="1600" dirty="0">
                <a:hlinkClick r:id="rId7"/>
              </a:rPr>
              <a:t>Agroforestry Research Trust</a:t>
            </a:r>
            <a:endParaRPr lang="en-GB" sz="1600" dirty="0">
              <a:hlinkClick r:id="rId8"/>
            </a:endParaRPr>
          </a:p>
          <a:p>
            <a:r>
              <a:rPr lang="en-GB" sz="1600" u="sng" dirty="0">
                <a:hlinkClick r:id="rId8"/>
              </a:rPr>
              <a:t>The Permaculture Association</a:t>
            </a:r>
            <a:endParaRPr lang="en-GB" sz="1600" u="sng" dirty="0"/>
          </a:p>
          <a:p>
            <a:pPr marL="0" indent="0">
              <a:buNone/>
            </a:pPr>
            <a:r>
              <a:rPr lang="en-GB" sz="1600" dirty="0"/>
              <a:t>Rewilding</a:t>
            </a:r>
          </a:p>
          <a:p>
            <a:r>
              <a:rPr lang="en-GB" sz="1600" u="sng" dirty="0" err="1">
                <a:hlinkClick r:id="rId9"/>
              </a:rPr>
              <a:t>Somerleyton</a:t>
            </a:r>
            <a:r>
              <a:rPr lang="en-GB" sz="1600" u="sng" dirty="0">
                <a:hlinkClick r:id="rId9"/>
              </a:rPr>
              <a:t> Estate</a:t>
            </a:r>
            <a:endParaRPr lang="en-GB" sz="1600" u="sng" dirty="0"/>
          </a:p>
          <a:p>
            <a:r>
              <a:rPr lang="en-GB" sz="1600" u="sng" dirty="0" err="1">
                <a:hlinkClick r:id="rId10"/>
              </a:rPr>
              <a:t>Knepp</a:t>
            </a:r>
            <a:r>
              <a:rPr lang="en-GB" sz="1600" u="sng" dirty="0">
                <a:hlinkClick r:id="rId10"/>
              </a:rPr>
              <a:t> Estate</a:t>
            </a:r>
            <a:endParaRPr lang="en-GB" sz="1600" dirty="0"/>
          </a:p>
        </p:txBody>
      </p:sp>
      <p:sp>
        <p:nvSpPr>
          <p:cNvPr id="6" name="Title 9"/>
          <p:cNvSpPr>
            <a:spLocks noGrp="1"/>
          </p:cNvSpPr>
          <p:nvPr>
            <p:ph type="title"/>
          </p:nvPr>
        </p:nvSpPr>
        <p:spPr>
          <a:xfrm>
            <a:off x="2220821" y="612551"/>
            <a:ext cx="5562600" cy="1325563"/>
          </a:xfrm>
        </p:spPr>
        <p:txBody>
          <a:bodyPr>
            <a:normAutofit/>
          </a:bodyPr>
          <a:lstStyle/>
          <a:p>
            <a:r>
              <a:rPr lang="en-GB" sz="4000" b="1" dirty="0">
                <a:solidFill>
                  <a:srgbClr val="FF6600"/>
                </a:solidFill>
              </a:rPr>
              <a:t>Links and Resources</a:t>
            </a:r>
          </a:p>
        </p:txBody>
      </p:sp>
    </p:spTree>
    <p:extLst>
      <p:ext uri="{BB962C8B-B14F-4D97-AF65-F5344CB8AC3E}">
        <p14:creationId xmlns:p14="http://schemas.microsoft.com/office/powerpoint/2010/main" val="325392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636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17B451E5DF8A409DBDCC76C58FCD27" ma:contentTypeVersion="12" ma:contentTypeDescription="Create a new document." ma:contentTypeScope="" ma:versionID="61209dfd8043ed00047c8f6877ed6d1c">
  <xsd:schema xmlns:xsd="http://www.w3.org/2001/XMLSchema" xmlns:xs="http://www.w3.org/2001/XMLSchema" xmlns:p="http://schemas.microsoft.com/office/2006/metadata/properties" xmlns:ns2="f3a795e8-c4a6-46dd-bcc3-95a8ce6065a9" xmlns:ns3="62d9749d-04e1-46c0-b89d-7d87aafd29e9" targetNamespace="http://schemas.microsoft.com/office/2006/metadata/properties" ma:root="true" ma:fieldsID="7b13fe05e9bdd2b5d87976a389195685" ns2:_="" ns3:_="">
    <xsd:import namespace="f3a795e8-c4a6-46dd-bcc3-95a8ce6065a9"/>
    <xsd:import namespace="62d9749d-04e1-46c0-b89d-7d87aafd29e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a795e8-c4a6-46dd-bcc3-95a8ce6065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d9749d-04e1-46c0-b89d-7d87aafd29e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B4DF96-0DA5-4CE7-8CB5-1706DDA7E305}">
  <ds:schemaRefs>
    <ds:schemaRef ds:uri="http://schemas.microsoft.com/sharepoint/v3/contenttype/forms"/>
  </ds:schemaRefs>
</ds:datastoreItem>
</file>

<file path=customXml/itemProps2.xml><?xml version="1.0" encoding="utf-8"?>
<ds:datastoreItem xmlns:ds="http://schemas.openxmlformats.org/officeDocument/2006/customXml" ds:itemID="{9D9712F8-942D-4DCC-BE28-AF17D3C6921C}">
  <ds:schemaRefs>
    <ds:schemaRef ds:uri="http://purl.org/dc/elements/1.1/"/>
    <ds:schemaRef ds:uri="http://schemas.microsoft.com/office/2006/metadata/properties"/>
    <ds:schemaRef ds:uri="f3a795e8-c4a6-46dd-bcc3-95a8ce6065a9"/>
    <ds:schemaRef ds:uri="http://schemas.microsoft.com/office/infopath/2007/PartnerControls"/>
    <ds:schemaRef ds:uri="http://schemas.microsoft.com/office/2006/documentManagement/types"/>
    <ds:schemaRef ds:uri="http://purl.org/dc/terms/"/>
    <ds:schemaRef ds:uri="http://purl.org/dc/dcmitype/"/>
    <ds:schemaRef ds:uri="http://schemas.openxmlformats.org/package/2006/metadata/core-properties"/>
    <ds:schemaRef ds:uri="62d9749d-04e1-46c0-b89d-7d87aafd29e9"/>
    <ds:schemaRef ds:uri="http://www.w3.org/XML/1998/namespace"/>
  </ds:schemaRefs>
</ds:datastoreItem>
</file>

<file path=customXml/itemProps3.xml><?xml version="1.0" encoding="utf-8"?>
<ds:datastoreItem xmlns:ds="http://schemas.openxmlformats.org/officeDocument/2006/customXml" ds:itemID="{063408B2-9D7D-49AB-8D3D-25C2CD30E9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a795e8-c4a6-46dd-bcc3-95a8ce6065a9"/>
    <ds:schemaRef ds:uri="62d9749d-04e1-46c0-b89d-7d87aafd29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TotalTime>
  <Words>850</Words>
  <Application>Microsoft Office PowerPoint</Application>
  <PresentationFormat>Widescreen</PresentationFormat>
  <Paragraphs>46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What is Agroforestry? </vt:lpstr>
      <vt:lpstr>What are the benefits and disadvantages of Agroforestry systems in farming?</vt:lpstr>
      <vt:lpstr>What are the benefits and disadvantages of Agroforestry systems in farming?  </vt:lpstr>
      <vt:lpstr>What are the benefits and disadvantages of Agroforestry systems in farming?</vt:lpstr>
      <vt:lpstr>Examples of Agroforestry Farms in the UK</vt:lpstr>
      <vt:lpstr>Other types of agroforestry</vt:lpstr>
      <vt:lpstr>Links and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Knight</dc:creator>
  <cp:lastModifiedBy>Elizabeth Lake</cp:lastModifiedBy>
  <cp:revision>13</cp:revision>
  <dcterms:created xsi:type="dcterms:W3CDTF">2021-01-27T13:02:21Z</dcterms:created>
  <dcterms:modified xsi:type="dcterms:W3CDTF">2021-04-01T15:19:03Z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0x010100C317B451E5DF8A409DBDCC76C58FCD27</vt:lpwstr>
  </property>
</Properties>
</file>