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 id="2147483670" r:id="rId6"/>
  </p:sldMasterIdLst>
  <p:notesMasterIdLst>
    <p:notesMasterId r:id="rId25"/>
  </p:notesMasterIdLst>
  <p:handoutMasterIdLst>
    <p:handoutMasterId r:id="rId26"/>
  </p:handoutMasterIdLst>
  <p:sldIdLst>
    <p:sldId id="280" r:id="rId7"/>
    <p:sldId id="264" r:id="rId8"/>
    <p:sldId id="257" r:id="rId9"/>
    <p:sldId id="261" r:id="rId10"/>
    <p:sldId id="262" r:id="rId11"/>
    <p:sldId id="263" r:id="rId12"/>
    <p:sldId id="265" r:id="rId13"/>
    <p:sldId id="267" r:id="rId14"/>
    <p:sldId id="266" r:id="rId15"/>
    <p:sldId id="270" r:id="rId16"/>
    <p:sldId id="269" r:id="rId17"/>
    <p:sldId id="274" r:id="rId18"/>
    <p:sldId id="272" r:id="rId19"/>
    <p:sldId id="271" r:id="rId20"/>
    <p:sldId id="273" r:id="rId21"/>
    <p:sldId id="275" r:id="rId22"/>
    <p:sldId id="279" r:id="rId23"/>
    <p:sldId id="25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E56317-5BA9-EA2F-CD97-EF7EF18D03BD}" name="Guest User" initials="GU" userId="S::urn:spo:anon#3f119f618412f6a44105e743498ac1f5a369f2c93668a1d0241b6b3084eac88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90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630980-F9A9-4FDF-8035-C8670EA551DB}" v="29" dt="2024-09-11T16:18:49.817"/>
    <p1510:client id="{408543E8-195F-7B05-8005-5A1144409CE6}" v="53" dt="2024-09-12T16:40:44.003"/>
    <p1510:client id="{6F206DF3-612F-BA4E-F54F-AD2E425B3A56}" v="132" dt="2024-09-12T09:25:21.4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sa Healey" userId="S::elsa.healey_ahdb.org.uk#ext#@leafuk.onmicrosoft.com::2eef5b69-afa3-4fb7-b6dd-9e008b31f32b" providerId="AD" clId="Web-{2D630980-F9A9-4FDF-8035-C8670EA551DB}"/>
    <pc:docChg chg="modSld">
      <pc:chgData name="Elsa Healey" userId="S::elsa.healey_ahdb.org.uk#ext#@leafuk.onmicrosoft.com::2eef5b69-afa3-4fb7-b6dd-9e008b31f32b" providerId="AD" clId="Web-{2D630980-F9A9-4FDF-8035-C8670EA551DB}" dt="2024-09-11T16:18:49.817" v="19" actId="688"/>
      <pc:docMkLst>
        <pc:docMk/>
      </pc:docMkLst>
      <pc:sldChg chg="modSp">
        <pc:chgData name="Elsa Healey" userId="S::elsa.healey_ahdb.org.uk#ext#@leafuk.onmicrosoft.com::2eef5b69-afa3-4fb7-b6dd-9e008b31f32b" providerId="AD" clId="Web-{2D630980-F9A9-4FDF-8035-C8670EA551DB}" dt="2024-09-11T16:18:38.708" v="18" actId="688"/>
        <pc:sldMkLst>
          <pc:docMk/>
          <pc:sldMk cId="2750519453" sldId="257"/>
        </pc:sldMkLst>
        <pc:spChg chg="mod">
          <ac:chgData name="Elsa Healey" userId="S::elsa.healey_ahdb.org.uk#ext#@leafuk.onmicrosoft.com::2eef5b69-afa3-4fb7-b6dd-9e008b31f32b" providerId="AD" clId="Web-{2D630980-F9A9-4FDF-8035-C8670EA551DB}" dt="2024-09-11T16:18:38.708" v="18" actId="688"/>
          <ac:spMkLst>
            <pc:docMk/>
            <pc:sldMk cId="2750519453" sldId="257"/>
            <ac:spMk id="7" creationId="{2517576C-7479-A2A5-254D-881EC2E3F602}"/>
          </ac:spMkLst>
        </pc:spChg>
      </pc:sldChg>
      <pc:sldChg chg="modSp">
        <pc:chgData name="Elsa Healey" userId="S::elsa.healey_ahdb.org.uk#ext#@leafuk.onmicrosoft.com::2eef5b69-afa3-4fb7-b6dd-9e008b31f32b" providerId="AD" clId="Web-{2D630980-F9A9-4FDF-8035-C8670EA551DB}" dt="2024-09-11T16:18:31.973" v="17" actId="688"/>
        <pc:sldMkLst>
          <pc:docMk/>
          <pc:sldMk cId="2750519453" sldId="261"/>
        </pc:sldMkLst>
        <pc:spChg chg="mod">
          <ac:chgData name="Elsa Healey" userId="S::elsa.healey_ahdb.org.uk#ext#@leafuk.onmicrosoft.com::2eef5b69-afa3-4fb7-b6dd-9e008b31f32b" providerId="AD" clId="Web-{2D630980-F9A9-4FDF-8035-C8670EA551DB}" dt="2024-09-11T16:18:31.973" v="17" actId="688"/>
          <ac:spMkLst>
            <pc:docMk/>
            <pc:sldMk cId="2750519453" sldId="261"/>
            <ac:spMk id="19" creationId="{D8B75D54-E141-1550-BDE5-3D32AA8F1629}"/>
          </ac:spMkLst>
        </pc:spChg>
      </pc:sldChg>
      <pc:sldChg chg="modSp">
        <pc:chgData name="Elsa Healey" userId="S::elsa.healey_ahdb.org.uk#ext#@leafuk.onmicrosoft.com::2eef5b69-afa3-4fb7-b6dd-9e008b31f32b" providerId="AD" clId="Web-{2D630980-F9A9-4FDF-8035-C8670EA551DB}" dt="2024-09-11T16:18:23.692" v="15" actId="688"/>
        <pc:sldMkLst>
          <pc:docMk/>
          <pc:sldMk cId="2750519453" sldId="262"/>
        </pc:sldMkLst>
        <pc:spChg chg="mod">
          <ac:chgData name="Elsa Healey" userId="S::elsa.healey_ahdb.org.uk#ext#@leafuk.onmicrosoft.com::2eef5b69-afa3-4fb7-b6dd-9e008b31f32b" providerId="AD" clId="Web-{2D630980-F9A9-4FDF-8035-C8670EA551DB}" dt="2024-09-11T16:18:23.692" v="15" actId="688"/>
          <ac:spMkLst>
            <pc:docMk/>
            <pc:sldMk cId="2750519453" sldId="262"/>
            <ac:spMk id="9" creationId="{91D4E3B1-68E3-842A-F650-2DEC43A4EACB}"/>
          </ac:spMkLst>
        </pc:spChg>
      </pc:sldChg>
      <pc:sldChg chg="modSp">
        <pc:chgData name="Elsa Healey" userId="S::elsa.healey_ahdb.org.uk#ext#@leafuk.onmicrosoft.com::2eef5b69-afa3-4fb7-b6dd-9e008b31f32b" providerId="AD" clId="Web-{2D630980-F9A9-4FDF-8035-C8670EA551DB}" dt="2024-09-11T16:18:15.691" v="14" actId="688"/>
        <pc:sldMkLst>
          <pc:docMk/>
          <pc:sldMk cId="2750519453" sldId="263"/>
        </pc:sldMkLst>
        <pc:spChg chg="mod">
          <ac:chgData name="Elsa Healey" userId="S::elsa.healey_ahdb.org.uk#ext#@leafuk.onmicrosoft.com::2eef5b69-afa3-4fb7-b6dd-9e008b31f32b" providerId="AD" clId="Web-{2D630980-F9A9-4FDF-8035-C8670EA551DB}" dt="2024-09-11T16:18:15.691" v="14" actId="688"/>
          <ac:spMkLst>
            <pc:docMk/>
            <pc:sldMk cId="2750519453" sldId="263"/>
            <ac:spMk id="10" creationId="{376C7CAB-808D-901E-0030-0CC2213671AB}"/>
          </ac:spMkLst>
        </pc:spChg>
      </pc:sldChg>
      <pc:sldChg chg="modSp">
        <pc:chgData name="Elsa Healey" userId="S::elsa.healey_ahdb.org.uk#ext#@leafuk.onmicrosoft.com::2eef5b69-afa3-4fb7-b6dd-9e008b31f32b" providerId="AD" clId="Web-{2D630980-F9A9-4FDF-8035-C8670EA551DB}" dt="2024-09-11T16:18:49.817" v="19" actId="688"/>
        <pc:sldMkLst>
          <pc:docMk/>
          <pc:sldMk cId="2750519453" sldId="265"/>
        </pc:sldMkLst>
        <pc:spChg chg="mod">
          <ac:chgData name="Elsa Healey" userId="S::elsa.healey_ahdb.org.uk#ext#@leafuk.onmicrosoft.com::2eef5b69-afa3-4fb7-b6dd-9e008b31f32b" providerId="AD" clId="Web-{2D630980-F9A9-4FDF-8035-C8670EA551DB}" dt="2024-09-11T16:18:49.817" v="19" actId="688"/>
          <ac:spMkLst>
            <pc:docMk/>
            <pc:sldMk cId="2750519453" sldId="265"/>
            <ac:spMk id="12" creationId="{05335060-0C4A-DB89-5EF4-0EEFD6F1A712}"/>
          </ac:spMkLst>
        </pc:spChg>
      </pc:sldChg>
      <pc:sldChg chg="modSp">
        <pc:chgData name="Elsa Healey" userId="S::elsa.healey_ahdb.org.uk#ext#@leafuk.onmicrosoft.com::2eef5b69-afa3-4fb7-b6dd-9e008b31f32b" providerId="AD" clId="Web-{2D630980-F9A9-4FDF-8035-C8670EA551DB}" dt="2024-09-11T16:17:49.472" v="12" actId="20577"/>
        <pc:sldMkLst>
          <pc:docMk/>
          <pc:sldMk cId="3339138482" sldId="273"/>
        </pc:sldMkLst>
        <pc:spChg chg="mod">
          <ac:chgData name="Elsa Healey" userId="S::elsa.healey_ahdb.org.uk#ext#@leafuk.onmicrosoft.com::2eef5b69-afa3-4fb7-b6dd-9e008b31f32b" providerId="AD" clId="Web-{2D630980-F9A9-4FDF-8035-C8670EA551DB}" dt="2024-09-11T16:17:49.472" v="12" actId="20577"/>
          <ac:spMkLst>
            <pc:docMk/>
            <pc:sldMk cId="3339138482" sldId="273"/>
            <ac:spMk id="7" creationId="{FE62DCF1-1CF1-41E0-3671-2248F7908C28}"/>
          </ac:spMkLst>
        </pc:spChg>
      </pc:sldChg>
      <pc:sldChg chg="modSp">
        <pc:chgData name="Elsa Healey" userId="S::elsa.healey_ahdb.org.uk#ext#@leafuk.onmicrosoft.com::2eef5b69-afa3-4fb7-b6dd-9e008b31f32b" providerId="AD" clId="Web-{2D630980-F9A9-4FDF-8035-C8670EA551DB}" dt="2024-09-11T16:17:35.237" v="5" actId="20577"/>
        <pc:sldMkLst>
          <pc:docMk/>
          <pc:sldMk cId="3401145001" sldId="274"/>
        </pc:sldMkLst>
        <pc:spChg chg="mod">
          <ac:chgData name="Elsa Healey" userId="S::elsa.healey_ahdb.org.uk#ext#@leafuk.onmicrosoft.com::2eef5b69-afa3-4fb7-b6dd-9e008b31f32b" providerId="AD" clId="Web-{2D630980-F9A9-4FDF-8035-C8670EA551DB}" dt="2024-09-11T16:17:35.237" v="5" actId="20577"/>
          <ac:spMkLst>
            <pc:docMk/>
            <pc:sldMk cId="3401145001" sldId="274"/>
            <ac:spMk id="5" creationId="{480D97A1-3E1C-9766-DF4B-C784A77ADFA3}"/>
          </ac:spMkLst>
        </pc:spChg>
      </pc:sldChg>
      <pc:sldChg chg="modSp">
        <pc:chgData name="Elsa Healey" userId="S::elsa.healey_ahdb.org.uk#ext#@leafuk.onmicrosoft.com::2eef5b69-afa3-4fb7-b6dd-9e008b31f32b" providerId="AD" clId="Web-{2D630980-F9A9-4FDF-8035-C8670EA551DB}" dt="2024-09-11T16:17:04.768" v="0" actId="20577"/>
        <pc:sldMkLst>
          <pc:docMk/>
          <pc:sldMk cId="1062774366" sldId="280"/>
        </pc:sldMkLst>
        <pc:spChg chg="mod">
          <ac:chgData name="Elsa Healey" userId="S::elsa.healey_ahdb.org.uk#ext#@leafuk.onmicrosoft.com::2eef5b69-afa3-4fb7-b6dd-9e008b31f32b" providerId="AD" clId="Web-{2D630980-F9A9-4FDF-8035-C8670EA551DB}" dt="2024-09-11T16:17:04.768" v="0" actId="20577"/>
          <ac:spMkLst>
            <pc:docMk/>
            <pc:sldMk cId="1062774366" sldId="280"/>
            <ac:spMk id="4" creationId="{0D9FD3BF-9574-E4D5-4A1B-DFDA2BF14558}"/>
          </ac:spMkLst>
        </pc:spChg>
      </pc:sldChg>
    </pc:docChg>
  </pc:docChgLst>
  <pc:docChgLst>
    <pc:chgData name="Elsa Healey" userId="S::elsa.healey_ahdb.org.uk#ext#@leafuk.onmicrosoft.com::2eef5b69-afa3-4fb7-b6dd-9e008b31f32b" providerId="AD" clId="Web-{6F206DF3-612F-BA4E-F54F-AD2E425B3A56}"/>
    <pc:docChg chg="modSld">
      <pc:chgData name="Elsa Healey" userId="S::elsa.healey_ahdb.org.uk#ext#@leafuk.onmicrosoft.com::2eef5b69-afa3-4fb7-b6dd-9e008b31f32b" providerId="AD" clId="Web-{6F206DF3-612F-BA4E-F54F-AD2E425B3A56}" dt="2024-09-12T09:24:25.103" v="63" actId="20577"/>
      <pc:docMkLst>
        <pc:docMk/>
      </pc:docMkLst>
      <pc:sldChg chg="modSp">
        <pc:chgData name="Elsa Healey" userId="S::elsa.healey_ahdb.org.uk#ext#@leafuk.onmicrosoft.com::2eef5b69-afa3-4fb7-b6dd-9e008b31f32b" providerId="AD" clId="Web-{6F206DF3-612F-BA4E-F54F-AD2E425B3A56}" dt="2024-09-12T09:23:35.007" v="37" actId="1076"/>
        <pc:sldMkLst>
          <pc:docMk/>
          <pc:sldMk cId="2750519453" sldId="257"/>
        </pc:sldMkLst>
        <pc:spChg chg="mod">
          <ac:chgData name="Elsa Healey" userId="S::elsa.healey_ahdb.org.uk#ext#@leafuk.onmicrosoft.com::2eef5b69-afa3-4fb7-b6dd-9e008b31f32b" providerId="AD" clId="Web-{6F206DF3-612F-BA4E-F54F-AD2E425B3A56}" dt="2024-09-12T09:23:35.007" v="37" actId="1076"/>
          <ac:spMkLst>
            <pc:docMk/>
            <pc:sldMk cId="2750519453" sldId="257"/>
            <ac:spMk id="3" creationId="{BEA86389-83BB-22DD-BF20-A20C173492EA}"/>
          </ac:spMkLst>
        </pc:spChg>
      </pc:sldChg>
      <pc:sldChg chg="modSp">
        <pc:chgData name="Elsa Healey" userId="S::elsa.healey_ahdb.org.uk#ext#@leafuk.onmicrosoft.com::2eef5b69-afa3-4fb7-b6dd-9e008b31f32b" providerId="AD" clId="Web-{6F206DF3-612F-BA4E-F54F-AD2E425B3A56}" dt="2024-09-12T09:23:35.132" v="39" actId="20577"/>
        <pc:sldMkLst>
          <pc:docMk/>
          <pc:sldMk cId="2750519453" sldId="261"/>
        </pc:sldMkLst>
        <pc:spChg chg="mod">
          <ac:chgData name="Elsa Healey" userId="S::elsa.healey_ahdb.org.uk#ext#@leafuk.onmicrosoft.com::2eef5b69-afa3-4fb7-b6dd-9e008b31f32b" providerId="AD" clId="Web-{6F206DF3-612F-BA4E-F54F-AD2E425B3A56}" dt="2024-09-12T09:23:35.132" v="39" actId="20577"/>
          <ac:spMkLst>
            <pc:docMk/>
            <pc:sldMk cId="2750519453" sldId="261"/>
            <ac:spMk id="3" creationId="{BEA86389-83BB-22DD-BF20-A20C173492EA}"/>
          </ac:spMkLst>
        </pc:spChg>
      </pc:sldChg>
      <pc:sldChg chg="modSp">
        <pc:chgData name="Elsa Healey" userId="S::elsa.healey_ahdb.org.uk#ext#@leafuk.onmicrosoft.com::2eef5b69-afa3-4fb7-b6dd-9e008b31f32b" providerId="AD" clId="Web-{6F206DF3-612F-BA4E-F54F-AD2E425B3A56}" dt="2024-09-12T09:23:35.210" v="41" actId="20577"/>
        <pc:sldMkLst>
          <pc:docMk/>
          <pc:sldMk cId="2750519453" sldId="262"/>
        </pc:sldMkLst>
        <pc:spChg chg="mod">
          <ac:chgData name="Elsa Healey" userId="S::elsa.healey_ahdb.org.uk#ext#@leafuk.onmicrosoft.com::2eef5b69-afa3-4fb7-b6dd-9e008b31f32b" providerId="AD" clId="Web-{6F206DF3-612F-BA4E-F54F-AD2E425B3A56}" dt="2024-09-12T09:23:35.210" v="41" actId="20577"/>
          <ac:spMkLst>
            <pc:docMk/>
            <pc:sldMk cId="2750519453" sldId="262"/>
            <ac:spMk id="3" creationId="{BEA86389-83BB-22DD-BF20-A20C173492EA}"/>
          </ac:spMkLst>
        </pc:spChg>
      </pc:sldChg>
      <pc:sldChg chg="modSp">
        <pc:chgData name="Elsa Healey" userId="S::elsa.healey_ahdb.org.uk#ext#@leafuk.onmicrosoft.com::2eef5b69-afa3-4fb7-b6dd-9e008b31f32b" providerId="AD" clId="Web-{6F206DF3-612F-BA4E-F54F-AD2E425B3A56}" dt="2024-09-12T09:23:35.367" v="43" actId="20577"/>
        <pc:sldMkLst>
          <pc:docMk/>
          <pc:sldMk cId="2750519453" sldId="263"/>
        </pc:sldMkLst>
        <pc:spChg chg="mod">
          <ac:chgData name="Elsa Healey" userId="S::elsa.healey_ahdb.org.uk#ext#@leafuk.onmicrosoft.com::2eef5b69-afa3-4fb7-b6dd-9e008b31f32b" providerId="AD" clId="Web-{6F206DF3-612F-BA4E-F54F-AD2E425B3A56}" dt="2024-09-12T09:23:35.367" v="43" actId="20577"/>
          <ac:spMkLst>
            <pc:docMk/>
            <pc:sldMk cId="2750519453" sldId="263"/>
            <ac:spMk id="3" creationId="{BEA86389-83BB-22DD-BF20-A20C173492EA}"/>
          </ac:spMkLst>
        </pc:spChg>
        <pc:spChg chg="mod">
          <ac:chgData name="Elsa Healey" userId="S::elsa.healey_ahdb.org.uk#ext#@leafuk.onmicrosoft.com::2eef5b69-afa3-4fb7-b6dd-9e008b31f32b" providerId="AD" clId="Web-{6F206DF3-612F-BA4E-F54F-AD2E425B3A56}" dt="2024-09-12T09:14:46.388" v="26" actId="1076"/>
          <ac:spMkLst>
            <pc:docMk/>
            <pc:sldMk cId="2750519453" sldId="263"/>
            <ac:spMk id="6" creationId="{00000000-0000-0000-0000-000000000000}"/>
          </ac:spMkLst>
        </pc:spChg>
      </pc:sldChg>
      <pc:sldChg chg="modSp">
        <pc:chgData name="Elsa Healey" userId="S::elsa.healey_ahdb.org.uk#ext#@leafuk.onmicrosoft.com::2eef5b69-afa3-4fb7-b6dd-9e008b31f32b" providerId="AD" clId="Web-{6F206DF3-612F-BA4E-F54F-AD2E425B3A56}" dt="2024-09-12T09:22:45.239" v="30" actId="20577"/>
        <pc:sldMkLst>
          <pc:docMk/>
          <pc:sldMk cId="2750519453" sldId="264"/>
        </pc:sldMkLst>
        <pc:spChg chg="mod">
          <ac:chgData name="Elsa Healey" userId="S::elsa.healey_ahdb.org.uk#ext#@leafuk.onmicrosoft.com::2eef5b69-afa3-4fb7-b6dd-9e008b31f32b" providerId="AD" clId="Web-{6F206DF3-612F-BA4E-F54F-AD2E425B3A56}" dt="2024-09-12T09:22:45.239" v="30" actId="20577"/>
          <ac:spMkLst>
            <pc:docMk/>
            <pc:sldMk cId="2750519453" sldId="264"/>
            <ac:spMk id="3" creationId="{BEA86389-83BB-22DD-BF20-A20C173492EA}"/>
          </ac:spMkLst>
        </pc:spChg>
      </pc:sldChg>
      <pc:sldChg chg="modSp">
        <pc:chgData name="Elsa Healey" userId="S::elsa.healey_ahdb.org.uk#ext#@leafuk.onmicrosoft.com::2eef5b69-afa3-4fb7-b6dd-9e008b31f32b" providerId="AD" clId="Web-{6F206DF3-612F-BA4E-F54F-AD2E425B3A56}" dt="2024-09-12T09:23:35.463" v="44" actId="20577"/>
        <pc:sldMkLst>
          <pc:docMk/>
          <pc:sldMk cId="2750519453" sldId="265"/>
        </pc:sldMkLst>
        <pc:spChg chg="mod">
          <ac:chgData name="Elsa Healey" userId="S::elsa.healey_ahdb.org.uk#ext#@leafuk.onmicrosoft.com::2eef5b69-afa3-4fb7-b6dd-9e008b31f32b" providerId="AD" clId="Web-{6F206DF3-612F-BA4E-F54F-AD2E425B3A56}" dt="2024-09-12T09:23:35.463" v="44" actId="20577"/>
          <ac:spMkLst>
            <pc:docMk/>
            <pc:sldMk cId="2750519453" sldId="265"/>
            <ac:spMk id="3" creationId="{BEA86389-83BB-22DD-BF20-A20C173492EA}"/>
          </ac:spMkLst>
        </pc:spChg>
      </pc:sldChg>
      <pc:sldChg chg="modSp">
        <pc:chgData name="Elsa Healey" userId="S::elsa.healey_ahdb.org.uk#ext#@leafuk.onmicrosoft.com::2eef5b69-afa3-4fb7-b6dd-9e008b31f32b" providerId="AD" clId="Web-{6F206DF3-612F-BA4E-F54F-AD2E425B3A56}" dt="2024-09-12T09:24:24.228" v="48" actId="20577"/>
        <pc:sldMkLst>
          <pc:docMk/>
          <pc:sldMk cId="2750519453" sldId="266"/>
        </pc:sldMkLst>
        <pc:spChg chg="mod">
          <ac:chgData name="Elsa Healey" userId="S::elsa.healey_ahdb.org.uk#ext#@leafuk.onmicrosoft.com::2eef5b69-afa3-4fb7-b6dd-9e008b31f32b" providerId="AD" clId="Web-{6F206DF3-612F-BA4E-F54F-AD2E425B3A56}" dt="2024-09-12T09:24:24.228" v="48" actId="20577"/>
          <ac:spMkLst>
            <pc:docMk/>
            <pc:sldMk cId="2750519453" sldId="266"/>
            <ac:spMk id="3" creationId="{BEA86389-83BB-22DD-BF20-A20C173492EA}"/>
          </ac:spMkLst>
        </pc:spChg>
      </pc:sldChg>
      <pc:sldChg chg="modSp">
        <pc:chgData name="Elsa Healey" userId="S::elsa.healey_ahdb.org.uk#ext#@leafuk.onmicrosoft.com::2eef5b69-afa3-4fb7-b6dd-9e008b31f32b" providerId="AD" clId="Web-{6F206DF3-612F-BA4E-F54F-AD2E425B3A56}" dt="2024-09-12T09:23:35.585" v="46" actId="20577"/>
        <pc:sldMkLst>
          <pc:docMk/>
          <pc:sldMk cId="2750519453" sldId="267"/>
        </pc:sldMkLst>
        <pc:spChg chg="mod">
          <ac:chgData name="Elsa Healey" userId="S::elsa.healey_ahdb.org.uk#ext#@leafuk.onmicrosoft.com::2eef5b69-afa3-4fb7-b6dd-9e008b31f32b" providerId="AD" clId="Web-{6F206DF3-612F-BA4E-F54F-AD2E425B3A56}" dt="2024-09-12T09:23:35.585" v="46" actId="20577"/>
          <ac:spMkLst>
            <pc:docMk/>
            <pc:sldMk cId="2750519453" sldId="267"/>
            <ac:spMk id="3" creationId="{BEA86389-83BB-22DD-BF20-A20C173492EA}"/>
          </ac:spMkLst>
        </pc:spChg>
      </pc:sldChg>
      <pc:sldChg chg="modSp">
        <pc:chgData name="Elsa Healey" userId="S::elsa.healey_ahdb.org.uk#ext#@leafuk.onmicrosoft.com::2eef5b69-afa3-4fb7-b6dd-9e008b31f32b" providerId="AD" clId="Web-{6F206DF3-612F-BA4E-F54F-AD2E425B3A56}" dt="2024-09-12T09:24:24.416" v="51" actId="20577"/>
        <pc:sldMkLst>
          <pc:docMk/>
          <pc:sldMk cId="1010757871" sldId="269"/>
        </pc:sldMkLst>
        <pc:spChg chg="mod">
          <ac:chgData name="Elsa Healey" userId="S::elsa.healey_ahdb.org.uk#ext#@leafuk.onmicrosoft.com::2eef5b69-afa3-4fb7-b6dd-9e008b31f32b" providerId="AD" clId="Web-{6F206DF3-612F-BA4E-F54F-AD2E425B3A56}" dt="2024-09-12T09:24:24.416" v="51" actId="20577"/>
          <ac:spMkLst>
            <pc:docMk/>
            <pc:sldMk cId="1010757871" sldId="269"/>
            <ac:spMk id="3" creationId="{BEA86389-83BB-22DD-BF20-A20C173492EA}"/>
          </ac:spMkLst>
        </pc:spChg>
      </pc:sldChg>
      <pc:sldChg chg="modSp">
        <pc:chgData name="Elsa Healey" userId="S::elsa.healey_ahdb.org.uk#ext#@leafuk.onmicrosoft.com::2eef5b69-afa3-4fb7-b6dd-9e008b31f32b" providerId="AD" clId="Web-{6F206DF3-612F-BA4E-F54F-AD2E425B3A56}" dt="2024-09-12T09:24:24.338" v="50" actId="20577"/>
        <pc:sldMkLst>
          <pc:docMk/>
          <pc:sldMk cId="4035039502" sldId="270"/>
        </pc:sldMkLst>
        <pc:spChg chg="mod">
          <ac:chgData name="Elsa Healey" userId="S::elsa.healey_ahdb.org.uk#ext#@leafuk.onmicrosoft.com::2eef5b69-afa3-4fb7-b6dd-9e008b31f32b" providerId="AD" clId="Web-{6F206DF3-612F-BA4E-F54F-AD2E425B3A56}" dt="2024-09-12T09:24:24.338" v="50" actId="20577"/>
          <ac:spMkLst>
            <pc:docMk/>
            <pc:sldMk cId="4035039502" sldId="270"/>
            <ac:spMk id="3" creationId="{BEA86389-83BB-22DD-BF20-A20C173492EA}"/>
          </ac:spMkLst>
        </pc:spChg>
      </pc:sldChg>
      <pc:sldChg chg="addSp delSp modSp">
        <pc:chgData name="Elsa Healey" userId="S::elsa.healey_ahdb.org.uk#ext#@leafuk.onmicrosoft.com::2eef5b69-afa3-4fb7-b6dd-9e008b31f32b" providerId="AD" clId="Web-{6F206DF3-612F-BA4E-F54F-AD2E425B3A56}" dt="2024-09-12T09:24:24.806" v="57" actId="20577"/>
        <pc:sldMkLst>
          <pc:docMk/>
          <pc:sldMk cId="3303901432" sldId="271"/>
        </pc:sldMkLst>
        <pc:spChg chg="del">
          <ac:chgData name="Elsa Healey" userId="S::elsa.healey_ahdb.org.uk#ext#@leafuk.onmicrosoft.com::2eef5b69-afa3-4fb7-b6dd-9e008b31f32b" providerId="AD" clId="Web-{6F206DF3-612F-BA4E-F54F-AD2E425B3A56}" dt="2024-09-12T09:09:02.153" v="7"/>
          <ac:spMkLst>
            <pc:docMk/>
            <pc:sldMk cId="3303901432" sldId="271"/>
            <ac:spMk id="3" creationId="{BEA86389-83BB-22DD-BF20-A20C173492EA}"/>
          </ac:spMkLst>
        </pc:spChg>
        <pc:spChg chg="add mod">
          <ac:chgData name="Elsa Healey" userId="S::elsa.healey_ahdb.org.uk#ext#@leafuk.onmicrosoft.com::2eef5b69-afa3-4fb7-b6dd-9e008b31f32b" providerId="AD" clId="Web-{6F206DF3-612F-BA4E-F54F-AD2E425B3A56}" dt="2024-09-12T09:24:24.806" v="57" actId="20577"/>
          <ac:spMkLst>
            <pc:docMk/>
            <pc:sldMk cId="3303901432" sldId="271"/>
            <ac:spMk id="7" creationId="{D5C59BF5-BFAE-6AB7-0083-9C2FA3366785}"/>
          </ac:spMkLst>
        </pc:spChg>
      </pc:sldChg>
      <pc:sldChg chg="addSp delSp modSp">
        <pc:chgData name="Elsa Healey" userId="S::elsa.healey_ahdb.org.uk#ext#@leafuk.onmicrosoft.com::2eef5b69-afa3-4fb7-b6dd-9e008b31f32b" providerId="AD" clId="Web-{6F206DF3-612F-BA4E-F54F-AD2E425B3A56}" dt="2024-09-12T09:24:24.635" v="55" actId="20577"/>
        <pc:sldMkLst>
          <pc:docMk/>
          <pc:sldMk cId="1894973820" sldId="272"/>
        </pc:sldMkLst>
        <pc:spChg chg="del">
          <ac:chgData name="Elsa Healey" userId="S::elsa.healey_ahdb.org.uk#ext#@leafuk.onmicrosoft.com::2eef5b69-afa3-4fb7-b6dd-9e008b31f32b" providerId="AD" clId="Web-{6F206DF3-612F-BA4E-F54F-AD2E425B3A56}" dt="2024-09-12T09:08:56.403" v="5"/>
          <ac:spMkLst>
            <pc:docMk/>
            <pc:sldMk cId="1894973820" sldId="272"/>
            <ac:spMk id="3" creationId="{BEA86389-83BB-22DD-BF20-A20C173492EA}"/>
          </ac:spMkLst>
        </pc:spChg>
        <pc:spChg chg="add mod">
          <ac:chgData name="Elsa Healey" userId="S::elsa.healey_ahdb.org.uk#ext#@leafuk.onmicrosoft.com::2eef5b69-afa3-4fb7-b6dd-9e008b31f32b" providerId="AD" clId="Web-{6F206DF3-612F-BA4E-F54F-AD2E425B3A56}" dt="2024-09-12T09:24:24.635" v="55" actId="20577"/>
          <ac:spMkLst>
            <pc:docMk/>
            <pc:sldMk cId="1894973820" sldId="272"/>
            <ac:spMk id="6" creationId="{31C12490-AE09-DFEA-4E23-854C354A663A}"/>
          </ac:spMkLst>
        </pc:spChg>
      </pc:sldChg>
      <pc:sldChg chg="addSp delSp modSp">
        <pc:chgData name="Elsa Healey" userId="S::elsa.healey_ahdb.org.uk#ext#@leafuk.onmicrosoft.com::2eef5b69-afa3-4fb7-b6dd-9e008b31f32b" providerId="AD" clId="Web-{6F206DF3-612F-BA4E-F54F-AD2E425B3A56}" dt="2024-09-12T09:24:24.900" v="59" actId="20577"/>
        <pc:sldMkLst>
          <pc:docMk/>
          <pc:sldMk cId="3339138482" sldId="273"/>
        </pc:sldMkLst>
        <pc:spChg chg="del">
          <ac:chgData name="Elsa Healey" userId="S::elsa.healey_ahdb.org.uk#ext#@leafuk.onmicrosoft.com::2eef5b69-afa3-4fb7-b6dd-9e008b31f32b" providerId="AD" clId="Web-{6F206DF3-612F-BA4E-F54F-AD2E425B3A56}" dt="2024-09-12T09:09:09.450" v="9"/>
          <ac:spMkLst>
            <pc:docMk/>
            <pc:sldMk cId="3339138482" sldId="273"/>
            <ac:spMk id="3" creationId="{BEA86389-83BB-22DD-BF20-A20C173492EA}"/>
          </ac:spMkLst>
        </pc:spChg>
        <pc:spChg chg="add mod">
          <ac:chgData name="Elsa Healey" userId="S::elsa.healey_ahdb.org.uk#ext#@leafuk.onmicrosoft.com::2eef5b69-afa3-4fb7-b6dd-9e008b31f32b" providerId="AD" clId="Web-{6F206DF3-612F-BA4E-F54F-AD2E425B3A56}" dt="2024-09-12T09:24:24.900" v="59" actId="20577"/>
          <ac:spMkLst>
            <pc:docMk/>
            <pc:sldMk cId="3339138482" sldId="273"/>
            <ac:spMk id="8" creationId="{EDEABFA0-75CF-1FEB-274C-73868FF8DC66}"/>
          </ac:spMkLst>
        </pc:spChg>
      </pc:sldChg>
      <pc:sldChg chg="addSp delSp modSp">
        <pc:chgData name="Elsa Healey" userId="S::elsa.healey_ahdb.org.uk#ext#@leafuk.onmicrosoft.com::2eef5b69-afa3-4fb7-b6dd-9e008b31f32b" providerId="AD" clId="Web-{6F206DF3-612F-BA4E-F54F-AD2E425B3A56}" dt="2024-09-12T09:24:24.525" v="53" actId="20577"/>
        <pc:sldMkLst>
          <pc:docMk/>
          <pc:sldMk cId="3401145001" sldId="274"/>
        </pc:sldMkLst>
        <pc:spChg chg="del">
          <ac:chgData name="Elsa Healey" userId="S::elsa.healey_ahdb.org.uk#ext#@leafuk.onmicrosoft.com::2eef5b69-afa3-4fb7-b6dd-9e008b31f32b" providerId="AD" clId="Web-{6F206DF3-612F-BA4E-F54F-AD2E425B3A56}" dt="2024-09-12T09:08:50.184" v="3"/>
          <ac:spMkLst>
            <pc:docMk/>
            <pc:sldMk cId="3401145001" sldId="274"/>
            <ac:spMk id="3" creationId="{BEA86389-83BB-22DD-BF20-A20C173492EA}"/>
          </ac:spMkLst>
        </pc:spChg>
        <pc:spChg chg="add mod">
          <ac:chgData name="Elsa Healey" userId="S::elsa.healey_ahdb.org.uk#ext#@leafuk.onmicrosoft.com::2eef5b69-afa3-4fb7-b6dd-9e008b31f32b" providerId="AD" clId="Web-{6F206DF3-612F-BA4E-F54F-AD2E425B3A56}" dt="2024-09-12T09:24:24.525" v="53" actId="20577"/>
          <ac:spMkLst>
            <pc:docMk/>
            <pc:sldMk cId="3401145001" sldId="274"/>
            <ac:spMk id="8" creationId="{2FB86D50-087E-3D34-321F-08A590AFC6F9}"/>
          </ac:spMkLst>
        </pc:spChg>
      </pc:sldChg>
      <pc:sldChg chg="modSp">
        <pc:chgData name="Elsa Healey" userId="S::elsa.healey_ahdb.org.uk#ext#@leafuk.onmicrosoft.com::2eef5b69-afa3-4fb7-b6dd-9e008b31f32b" providerId="AD" clId="Web-{6F206DF3-612F-BA4E-F54F-AD2E425B3A56}" dt="2024-09-12T09:24:24.994" v="61" actId="20577"/>
        <pc:sldMkLst>
          <pc:docMk/>
          <pc:sldMk cId="439901564" sldId="275"/>
        </pc:sldMkLst>
        <pc:spChg chg="mod">
          <ac:chgData name="Elsa Healey" userId="S::elsa.healey_ahdb.org.uk#ext#@leafuk.onmicrosoft.com::2eef5b69-afa3-4fb7-b6dd-9e008b31f32b" providerId="AD" clId="Web-{6F206DF3-612F-BA4E-F54F-AD2E425B3A56}" dt="2024-09-12T09:24:24.994" v="61" actId="20577"/>
          <ac:spMkLst>
            <pc:docMk/>
            <pc:sldMk cId="439901564" sldId="275"/>
            <ac:spMk id="3" creationId="{BEA86389-83BB-22DD-BF20-A20C173492EA}"/>
          </ac:spMkLst>
        </pc:spChg>
      </pc:sldChg>
      <pc:sldChg chg="modSp">
        <pc:chgData name="Elsa Healey" userId="S::elsa.healey_ahdb.org.uk#ext#@leafuk.onmicrosoft.com::2eef5b69-afa3-4fb7-b6dd-9e008b31f32b" providerId="AD" clId="Web-{6F206DF3-612F-BA4E-F54F-AD2E425B3A56}" dt="2024-09-12T09:24:25.103" v="63" actId="20577"/>
        <pc:sldMkLst>
          <pc:docMk/>
          <pc:sldMk cId="3839255479" sldId="279"/>
        </pc:sldMkLst>
        <pc:spChg chg="mod">
          <ac:chgData name="Elsa Healey" userId="S::elsa.healey_ahdb.org.uk#ext#@leafuk.onmicrosoft.com::2eef5b69-afa3-4fb7-b6dd-9e008b31f32b" providerId="AD" clId="Web-{6F206DF3-612F-BA4E-F54F-AD2E425B3A56}" dt="2024-09-12T09:24:25.103" v="63" actId="20577"/>
          <ac:spMkLst>
            <pc:docMk/>
            <pc:sldMk cId="3839255479" sldId="279"/>
            <ac:spMk id="3" creationId="{BEA86389-83BB-22DD-BF20-A20C173492EA}"/>
          </ac:spMkLst>
        </pc:spChg>
      </pc:sldChg>
      <pc:sldChg chg="modSp">
        <pc:chgData name="Elsa Healey" userId="S::elsa.healey_ahdb.org.uk#ext#@leafuk.onmicrosoft.com::2eef5b69-afa3-4fb7-b6dd-9e008b31f32b" providerId="AD" clId="Web-{6F206DF3-612F-BA4E-F54F-AD2E425B3A56}" dt="2024-09-12T09:10:44.236" v="20" actId="20577"/>
        <pc:sldMkLst>
          <pc:docMk/>
          <pc:sldMk cId="1062774366" sldId="280"/>
        </pc:sldMkLst>
        <pc:spChg chg="mod">
          <ac:chgData name="Elsa Healey" userId="S::elsa.healey_ahdb.org.uk#ext#@leafuk.onmicrosoft.com::2eef5b69-afa3-4fb7-b6dd-9e008b31f32b" providerId="AD" clId="Web-{6F206DF3-612F-BA4E-F54F-AD2E425B3A56}" dt="2024-09-12T09:10:44.236" v="20" actId="20577"/>
          <ac:spMkLst>
            <pc:docMk/>
            <pc:sldMk cId="1062774366" sldId="280"/>
            <ac:spMk id="4" creationId="{0D9FD3BF-9574-E4D5-4A1B-DFDA2BF14558}"/>
          </ac:spMkLst>
        </pc:spChg>
      </pc:sldChg>
    </pc:docChg>
  </pc:docChgLst>
  <pc:docChgLst>
    <pc:chgData name="Roz Reynolds" userId="S::roz.reynolds_ahdb.org.uk#ext#@leafuk.onmicrosoft.com::29a681fd-eec5-4ff6-8af5-85fc77edce91" providerId="AD" clId="Web-{185D1FF8-BF60-D35A-F6A4-F2AC8A949B76}"/>
    <pc:docChg chg="modSld">
      <pc:chgData name="Roz Reynolds" userId="S::roz.reynolds_ahdb.org.uk#ext#@leafuk.onmicrosoft.com::29a681fd-eec5-4ff6-8af5-85fc77edce91" providerId="AD" clId="Web-{185D1FF8-BF60-D35A-F6A4-F2AC8A949B76}" dt="2024-08-27T10:02:39.108" v="4"/>
      <pc:docMkLst>
        <pc:docMk/>
      </pc:docMkLst>
      <pc:sldChg chg="delSp modSp">
        <pc:chgData name="Roz Reynolds" userId="S::roz.reynolds_ahdb.org.uk#ext#@leafuk.onmicrosoft.com::29a681fd-eec5-4ff6-8af5-85fc77edce91" providerId="AD" clId="Web-{185D1FF8-BF60-D35A-F6A4-F2AC8A949B76}" dt="2024-08-27T10:02:39.108" v="4"/>
        <pc:sldMkLst>
          <pc:docMk/>
          <pc:sldMk cId="2750519453" sldId="261"/>
        </pc:sldMkLst>
        <pc:picChg chg="del">
          <ac:chgData name="Roz Reynolds" userId="S::roz.reynolds_ahdb.org.uk#ext#@leafuk.onmicrosoft.com::29a681fd-eec5-4ff6-8af5-85fc77edce91" providerId="AD" clId="Web-{185D1FF8-BF60-D35A-F6A4-F2AC8A949B76}" dt="2024-08-27T10:02:39.015" v="1"/>
          <ac:picMkLst>
            <pc:docMk/>
            <pc:sldMk cId="2750519453" sldId="261"/>
            <ac:picMk id="11" creationId="{2C0EAC2B-38FE-5E52-5DE9-B9DF80D5E213}"/>
          </ac:picMkLst>
        </pc:picChg>
        <pc:picChg chg="del">
          <ac:chgData name="Roz Reynolds" userId="S::roz.reynolds_ahdb.org.uk#ext#@leafuk.onmicrosoft.com::29a681fd-eec5-4ff6-8af5-85fc77edce91" providerId="AD" clId="Web-{185D1FF8-BF60-D35A-F6A4-F2AC8A949B76}" dt="2024-08-27T10:02:38.968" v="0"/>
          <ac:picMkLst>
            <pc:docMk/>
            <pc:sldMk cId="2750519453" sldId="261"/>
            <ac:picMk id="14" creationId="{D8C7A3E0-3D75-338F-2679-DF8302D1BB1F}"/>
          </ac:picMkLst>
        </pc:picChg>
        <pc:picChg chg="del">
          <ac:chgData name="Roz Reynolds" userId="S::roz.reynolds_ahdb.org.uk#ext#@leafuk.onmicrosoft.com::29a681fd-eec5-4ff6-8af5-85fc77edce91" providerId="AD" clId="Web-{185D1FF8-BF60-D35A-F6A4-F2AC8A949B76}" dt="2024-08-27T10:02:39.030" v="2"/>
          <ac:picMkLst>
            <pc:docMk/>
            <pc:sldMk cId="2750519453" sldId="261"/>
            <ac:picMk id="15" creationId="{6587F0B2-D747-E44F-6D2D-6DFBDD1C7C01}"/>
          </ac:picMkLst>
        </pc:picChg>
        <pc:picChg chg="del mod">
          <ac:chgData name="Roz Reynolds" userId="S::roz.reynolds_ahdb.org.uk#ext#@leafuk.onmicrosoft.com::29a681fd-eec5-4ff6-8af5-85fc77edce91" providerId="AD" clId="Web-{185D1FF8-BF60-D35A-F6A4-F2AC8A949B76}" dt="2024-08-27T10:02:39.108" v="4"/>
          <ac:picMkLst>
            <pc:docMk/>
            <pc:sldMk cId="2750519453" sldId="261"/>
            <ac:picMk id="16" creationId="{34AA9F76-28BE-2E26-E3A2-8BDF7BE06A21}"/>
          </ac:picMkLst>
        </pc:picChg>
      </pc:sldChg>
    </pc:docChg>
  </pc:docChgLst>
  <pc:docChgLst>
    <pc:chgData name="Roz Reynolds" userId="378866e9-8352-43ca-9610-a22822bd5622" providerId="ADAL" clId="{F184CA74-BCBA-4A05-BB31-75CC5F2072CF}"/>
    <pc:docChg chg="custSel modSld">
      <pc:chgData name="Roz Reynolds" userId="378866e9-8352-43ca-9610-a22822bd5622" providerId="ADAL" clId="{F184CA74-BCBA-4A05-BB31-75CC5F2072CF}" dt="2024-08-27T13:08:20.534" v="165" actId="2711"/>
      <pc:docMkLst>
        <pc:docMk/>
      </pc:docMkLst>
      <pc:sldChg chg="modNotesTx">
        <pc:chgData name="Roz Reynolds" userId="378866e9-8352-43ca-9610-a22822bd5622" providerId="ADAL" clId="{F184CA74-BCBA-4A05-BB31-75CC5F2072CF}" dt="2024-08-27T10:06:29.143" v="0"/>
        <pc:sldMkLst>
          <pc:docMk/>
          <pc:sldMk cId="2750519453" sldId="262"/>
        </pc:sldMkLst>
      </pc:sldChg>
      <pc:sldChg chg="delSp mod modNotesTx">
        <pc:chgData name="Roz Reynolds" userId="378866e9-8352-43ca-9610-a22822bd5622" providerId="ADAL" clId="{F184CA74-BCBA-4A05-BB31-75CC5F2072CF}" dt="2024-08-27T10:18:29.168" v="101" actId="478"/>
        <pc:sldMkLst>
          <pc:docMk/>
          <pc:sldMk cId="4035039502" sldId="270"/>
        </pc:sldMkLst>
        <pc:spChg chg="del">
          <ac:chgData name="Roz Reynolds" userId="378866e9-8352-43ca-9610-a22822bd5622" providerId="ADAL" clId="{F184CA74-BCBA-4A05-BB31-75CC5F2072CF}" dt="2024-08-27T10:08:43.779" v="1" actId="478"/>
          <ac:spMkLst>
            <pc:docMk/>
            <pc:sldMk cId="4035039502" sldId="270"/>
            <ac:spMk id="7" creationId="{D94CC325-5F42-A8BD-84CA-76A99CA23577}"/>
          </ac:spMkLst>
        </pc:spChg>
        <pc:picChg chg="del">
          <ac:chgData name="Roz Reynolds" userId="378866e9-8352-43ca-9610-a22822bd5622" providerId="ADAL" clId="{F184CA74-BCBA-4A05-BB31-75CC5F2072CF}" dt="2024-08-27T10:18:29.168" v="101" actId="478"/>
          <ac:picMkLst>
            <pc:docMk/>
            <pc:sldMk cId="4035039502" sldId="270"/>
            <ac:picMk id="6" creationId="{15DAF85E-D5C2-99B5-C6E9-61AC1A911206}"/>
          </ac:picMkLst>
        </pc:picChg>
      </pc:sldChg>
      <pc:sldChg chg="addSp delSp modSp mod">
        <pc:chgData name="Roz Reynolds" userId="378866e9-8352-43ca-9610-a22822bd5622" providerId="ADAL" clId="{F184CA74-BCBA-4A05-BB31-75CC5F2072CF}" dt="2024-08-27T13:08:20.534" v="165" actId="2711"/>
        <pc:sldMkLst>
          <pc:docMk/>
          <pc:sldMk cId="3339138482" sldId="273"/>
        </pc:sldMkLst>
        <pc:spChg chg="del mod">
          <ac:chgData name="Roz Reynolds" userId="378866e9-8352-43ca-9610-a22822bd5622" providerId="ADAL" clId="{F184CA74-BCBA-4A05-BB31-75CC5F2072CF}" dt="2024-08-27T10:17:15.179" v="99" actId="478"/>
          <ac:spMkLst>
            <pc:docMk/>
            <pc:sldMk cId="3339138482" sldId="273"/>
            <ac:spMk id="7" creationId="{36A994D5-8657-B40C-C889-934D2B87C966}"/>
          </ac:spMkLst>
        </pc:spChg>
        <pc:spChg chg="add mod">
          <ac:chgData name="Roz Reynolds" userId="378866e9-8352-43ca-9610-a22822bd5622" providerId="ADAL" clId="{F184CA74-BCBA-4A05-BB31-75CC5F2072CF}" dt="2024-08-27T13:08:20.534" v="165" actId="2711"/>
          <ac:spMkLst>
            <pc:docMk/>
            <pc:sldMk cId="3339138482" sldId="273"/>
            <ac:spMk id="7" creationId="{FE62DCF1-1CF1-41E0-3671-2248F7908C28}"/>
          </ac:spMkLst>
        </pc:spChg>
        <pc:picChg chg="del">
          <ac:chgData name="Roz Reynolds" userId="378866e9-8352-43ca-9610-a22822bd5622" providerId="ADAL" clId="{F184CA74-BCBA-4A05-BB31-75CC5F2072CF}" dt="2024-08-27T10:18:19.234" v="100" actId="478"/>
          <ac:picMkLst>
            <pc:docMk/>
            <pc:sldMk cId="3339138482" sldId="273"/>
            <ac:picMk id="5" creationId="{139C1FF7-C0C7-9EB4-F4D0-6C2749E4B924}"/>
          </ac:picMkLst>
        </pc:picChg>
        <pc:picChg chg="add mod">
          <ac:chgData name="Roz Reynolds" userId="378866e9-8352-43ca-9610-a22822bd5622" providerId="ADAL" clId="{F184CA74-BCBA-4A05-BB31-75CC5F2072CF}" dt="2024-08-27T13:07:29.153" v="106" actId="1076"/>
          <ac:picMkLst>
            <pc:docMk/>
            <pc:sldMk cId="3339138482" sldId="273"/>
            <ac:picMk id="6" creationId="{06B139A7-FF24-C80F-28A0-838E177C0391}"/>
          </ac:picMkLst>
        </pc:picChg>
      </pc:sldChg>
      <pc:sldChg chg="addSp modSp mod">
        <pc:chgData name="Roz Reynolds" userId="378866e9-8352-43ca-9610-a22822bd5622" providerId="ADAL" clId="{F184CA74-BCBA-4A05-BB31-75CC5F2072CF}" dt="2024-08-27T10:15:44.367" v="97" actId="1035"/>
        <pc:sldMkLst>
          <pc:docMk/>
          <pc:sldMk cId="3401145001" sldId="274"/>
        </pc:sldMkLst>
        <pc:spChg chg="add mod">
          <ac:chgData name="Roz Reynolds" userId="378866e9-8352-43ca-9610-a22822bd5622" providerId="ADAL" clId="{F184CA74-BCBA-4A05-BB31-75CC5F2072CF}" dt="2024-08-27T10:15:44.367" v="97" actId="1035"/>
          <ac:spMkLst>
            <pc:docMk/>
            <pc:sldMk cId="3401145001" sldId="274"/>
            <ac:spMk id="5" creationId="{480D97A1-3E1C-9766-DF4B-C784A77ADFA3}"/>
          </ac:spMkLst>
        </pc:spChg>
        <pc:picChg chg="mod">
          <ac:chgData name="Roz Reynolds" userId="378866e9-8352-43ca-9610-a22822bd5622" providerId="ADAL" clId="{F184CA74-BCBA-4A05-BB31-75CC5F2072CF}" dt="2024-08-27T10:14:37.731" v="42" actId="1076"/>
          <ac:picMkLst>
            <pc:docMk/>
            <pc:sldMk cId="3401145001" sldId="274"/>
            <ac:picMk id="7" creationId="{06958F18-45D9-F19D-E883-6F44CBF12A72}"/>
          </ac:picMkLst>
        </pc:picChg>
      </pc:sldChg>
    </pc:docChg>
  </pc:docChgLst>
  <pc:docChgLst>
    <pc:chgData name="Elsa Healey" userId="S::elsa.healey_ahdb.org.uk#ext#@leafuk.onmicrosoft.com::2eef5b69-afa3-4fb7-b6dd-9e008b31f32b" providerId="AD" clId="Web-{408543E8-195F-7B05-8005-5A1144409CE6}"/>
    <pc:docChg chg="modSld">
      <pc:chgData name="Elsa Healey" userId="S::elsa.healey_ahdb.org.uk#ext#@leafuk.onmicrosoft.com::2eef5b69-afa3-4fb7-b6dd-9e008b31f32b" providerId="AD" clId="Web-{408543E8-195F-7B05-8005-5A1144409CE6}" dt="2024-09-12T16:40:43.112" v="18" actId="20577"/>
      <pc:docMkLst>
        <pc:docMk/>
      </pc:docMkLst>
      <pc:sldChg chg="modSp">
        <pc:chgData name="Elsa Healey" userId="S::elsa.healey_ahdb.org.uk#ext#@leafuk.onmicrosoft.com::2eef5b69-afa3-4fb7-b6dd-9e008b31f32b" providerId="AD" clId="Web-{408543E8-195F-7B05-8005-5A1144409CE6}" dt="2024-09-12T16:39:32.876" v="1" actId="20577"/>
        <pc:sldMkLst>
          <pc:docMk/>
          <pc:sldMk cId="2750519453" sldId="257"/>
        </pc:sldMkLst>
        <pc:spChg chg="mod">
          <ac:chgData name="Elsa Healey" userId="S::elsa.healey_ahdb.org.uk#ext#@leafuk.onmicrosoft.com::2eef5b69-afa3-4fb7-b6dd-9e008b31f32b" providerId="AD" clId="Web-{408543E8-195F-7B05-8005-5A1144409CE6}" dt="2024-09-12T16:39:32.876" v="1" actId="20577"/>
          <ac:spMkLst>
            <pc:docMk/>
            <pc:sldMk cId="2750519453" sldId="257"/>
            <ac:spMk id="3" creationId="{BEA86389-83BB-22DD-BF20-A20C173492EA}"/>
          </ac:spMkLst>
        </pc:spChg>
      </pc:sldChg>
      <pc:sldChg chg="modSp">
        <pc:chgData name="Elsa Healey" userId="S::elsa.healey_ahdb.org.uk#ext#@leafuk.onmicrosoft.com::2eef5b69-afa3-4fb7-b6dd-9e008b31f32b" providerId="AD" clId="Web-{408543E8-195F-7B05-8005-5A1144409CE6}" dt="2024-09-12T16:39:36.642" v="2" actId="20577"/>
        <pc:sldMkLst>
          <pc:docMk/>
          <pc:sldMk cId="2750519453" sldId="261"/>
        </pc:sldMkLst>
        <pc:spChg chg="mod">
          <ac:chgData name="Elsa Healey" userId="S::elsa.healey_ahdb.org.uk#ext#@leafuk.onmicrosoft.com::2eef5b69-afa3-4fb7-b6dd-9e008b31f32b" providerId="AD" clId="Web-{408543E8-195F-7B05-8005-5A1144409CE6}" dt="2024-09-12T16:39:36.642" v="2" actId="20577"/>
          <ac:spMkLst>
            <pc:docMk/>
            <pc:sldMk cId="2750519453" sldId="261"/>
            <ac:spMk id="3" creationId="{BEA86389-83BB-22DD-BF20-A20C173492EA}"/>
          </ac:spMkLst>
        </pc:spChg>
      </pc:sldChg>
      <pc:sldChg chg="modSp">
        <pc:chgData name="Elsa Healey" userId="S::elsa.healey_ahdb.org.uk#ext#@leafuk.onmicrosoft.com::2eef5b69-afa3-4fb7-b6dd-9e008b31f32b" providerId="AD" clId="Web-{408543E8-195F-7B05-8005-5A1144409CE6}" dt="2024-09-12T16:39:46.611" v="5" actId="1076"/>
        <pc:sldMkLst>
          <pc:docMk/>
          <pc:sldMk cId="2750519453" sldId="262"/>
        </pc:sldMkLst>
        <pc:spChg chg="mod">
          <ac:chgData name="Elsa Healey" userId="S::elsa.healey_ahdb.org.uk#ext#@leafuk.onmicrosoft.com::2eef5b69-afa3-4fb7-b6dd-9e008b31f32b" providerId="AD" clId="Web-{408543E8-195F-7B05-8005-5A1144409CE6}" dt="2024-09-12T16:39:42.642" v="4" actId="20577"/>
          <ac:spMkLst>
            <pc:docMk/>
            <pc:sldMk cId="2750519453" sldId="262"/>
            <ac:spMk id="3" creationId="{BEA86389-83BB-22DD-BF20-A20C173492EA}"/>
          </ac:spMkLst>
        </pc:spChg>
        <pc:picChg chg="mod">
          <ac:chgData name="Elsa Healey" userId="S::elsa.healey_ahdb.org.uk#ext#@leafuk.onmicrosoft.com::2eef5b69-afa3-4fb7-b6dd-9e008b31f32b" providerId="AD" clId="Web-{408543E8-195F-7B05-8005-5A1144409CE6}" dt="2024-09-12T16:39:46.611" v="5" actId="1076"/>
          <ac:picMkLst>
            <pc:docMk/>
            <pc:sldMk cId="2750519453" sldId="262"/>
            <ac:picMk id="8" creationId="{DFAA9DD6-8A78-82C2-F67C-4D7395E0C592}"/>
          </ac:picMkLst>
        </pc:picChg>
      </pc:sldChg>
      <pc:sldChg chg="modSp">
        <pc:chgData name="Elsa Healey" userId="S::elsa.healey_ahdb.org.uk#ext#@leafuk.onmicrosoft.com::2eef5b69-afa3-4fb7-b6dd-9e008b31f32b" providerId="AD" clId="Web-{408543E8-195F-7B05-8005-5A1144409CE6}" dt="2024-09-12T16:39:51.158" v="6" actId="20577"/>
        <pc:sldMkLst>
          <pc:docMk/>
          <pc:sldMk cId="2750519453" sldId="263"/>
        </pc:sldMkLst>
        <pc:spChg chg="mod">
          <ac:chgData name="Elsa Healey" userId="S::elsa.healey_ahdb.org.uk#ext#@leafuk.onmicrosoft.com::2eef5b69-afa3-4fb7-b6dd-9e008b31f32b" providerId="AD" clId="Web-{408543E8-195F-7B05-8005-5A1144409CE6}" dt="2024-09-12T16:39:51.158" v="6" actId="20577"/>
          <ac:spMkLst>
            <pc:docMk/>
            <pc:sldMk cId="2750519453" sldId="263"/>
            <ac:spMk id="3" creationId="{BEA86389-83BB-22DD-BF20-A20C173492EA}"/>
          </ac:spMkLst>
        </pc:spChg>
      </pc:sldChg>
      <pc:sldChg chg="modSp">
        <pc:chgData name="Elsa Healey" userId="S::elsa.healey_ahdb.org.uk#ext#@leafuk.onmicrosoft.com::2eef5b69-afa3-4fb7-b6dd-9e008b31f32b" providerId="AD" clId="Web-{408543E8-195F-7B05-8005-5A1144409CE6}" dt="2024-09-12T16:39:03.687" v="0" actId="20577"/>
        <pc:sldMkLst>
          <pc:docMk/>
          <pc:sldMk cId="2750519453" sldId="264"/>
        </pc:sldMkLst>
        <pc:spChg chg="mod">
          <ac:chgData name="Elsa Healey" userId="S::elsa.healey_ahdb.org.uk#ext#@leafuk.onmicrosoft.com::2eef5b69-afa3-4fb7-b6dd-9e008b31f32b" providerId="AD" clId="Web-{408543E8-195F-7B05-8005-5A1144409CE6}" dt="2024-09-12T16:39:03.687" v="0" actId="20577"/>
          <ac:spMkLst>
            <pc:docMk/>
            <pc:sldMk cId="2750519453" sldId="264"/>
            <ac:spMk id="3" creationId="{BEA86389-83BB-22DD-BF20-A20C173492EA}"/>
          </ac:spMkLst>
        </pc:spChg>
      </pc:sldChg>
      <pc:sldChg chg="modSp">
        <pc:chgData name="Elsa Healey" userId="S::elsa.healey_ahdb.org.uk#ext#@leafuk.onmicrosoft.com::2eef5b69-afa3-4fb7-b6dd-9e008b31f32b" providerId="AD" clId="Web-{408543E8-195F-7B05-8005-5A1144409CE6}" dt="2024-09-12T16:39:56.830" v="8" actId="20577"/>
        <pc:sldMkLst>
          <pc:docMk/>
          <pc:sldMk cId="2750519453" sldId="265"/>
        </pc:sldMkLst>
        <pc:spChg chg="mod">
          <ac:chgData name="Elsa Healey" userId="S::elsa.healey_ahdb.org.uk#ext#@leafuk.onmicrosoft.com::2eef5b69-afa3-4fb7-b6dd-9e008b31f32b" providerId="AD" clId="Web-{408543E8-195F-7B05-8005-5A1144409CE6}" dt="2024-09-12T16:39:56.830" v="8" actId="20577"/>
          <ac:spMkLst>
            <pc:docMk/>
            <pc:sldMk cId="2750519453" sldId="265"/>
            <ac:spMk id="3" creationId="{BEA86389-83BB-22DD-BF20-A20C173492EA}"/>
          </ac:spMkLst>
        </pc:spChg>
      </pc:sldChg>
      <pc:sldChg chg="modSp">
        <pc:chgData name="Elsa Healey" userId="S::elsa.healey_ahdb.org.uk#ext#@leafuk.onmicrosoft.com::2eef5b69-afa3-4fb7-b6dd-9e008b31f32b" providerId="AD" clId="Web-{408543E8-195F-7B05-8005-5A1144409CE6}" dt="2024-09-12T16:40:04.720" v="10" actId="20577"/>
        <pc:sldMkLst>
          <pc:docMk/>
          <pc:sldMk cId="2750519453" sldId="266"/>
        </pc:sldMkLst>
        <pc:spChg chg="mod">
          <ac:chgData name="Elsa Healey" userId="S::elsa.healey_ahdb.org.uk#ext#@leafuk.onmicrosoft.com::2eef5b69-afa3-4fb7-b6dd-9e008b31f32b" providerId="AD" clId="Web-{408543E8-195F-7B05-8005-5A1144409CE6}" dt="2024-09-12T16:40:04.720" v="10" actId="20577"/>
          <ac:spMkLst>
            <pc:docMk/>
            <pc:sldMk cId="2750519453" sldId="266"/>
            <ac:spMk id="3" creationId="{BEA86389-83BB-22DD-BF20-A20C173492EA}"/>
          </ac:spMkLst>
        </pc:spChg>
      </pc:sldChg>
      <pc:sldChg chg="modSp">
        <pc:chgData name="Elsa Healey" userId="S::elsa.healey_ahdb.org.uk#ext#@leafuk.onmicrosoft.com::2eef5b69-afa3-4fb7-b6dd-9e008b31f32b" providerId="AD" clId="Web-{408543E8-195F-7B05-8005-5A1144409CE6}" dt="2024-09-12T16:39:59.533" v="9" actId="20577"/>
        <pc:sldMkLst>
          <pc:docMk/>
          <pc:sldMk cId="2750519453" sldId="267"/>
        </pc:sldMkLst>
        <pc:spChg chg="mod">
          <ac:chgData name="Elsa Healey" userId="S::elsa.healey_ahdb.org.uk#ext#@leafuk.onmicrosoft.com::2eef5b69-afa3-4fb7-b6dd-9e008b31f32b" providerId="AD" clId="Web-{408543E8-195F-7B05-8005-5A1144409CE6}" dt="2024-09-12T16:39:59.533" v="9" actId="20577"/>
          <ac:spMkLst>
            <pc:docMk/>
            <pc:sldMk cId="2750519453" sldId="267"/>
            <ac:spMk id="3" creationId="{BEA86389-83BB-22DD-BF20-A20C173492EA}"/>
          </ac:spMkLst>
        </pc:spChg>
      </pc:sldChg>
      <pc:sldChg chg="modSp">
        <pc:chgData name="Elsa Healey" userId="S::elsa.healey_ahdb.org.uk#ext#@leafuk.onmicrosoft.com::2eef5b69-afa3-4fb7-b6dd-9e008b31f32b" providerId="AD" clId="Web-{408543E8-195F-7B05-8005-5A1144409CE6}" dt="2024-09-12T16:40:12.361" v="12" actId="20577"/>
        <pc:sldMkLst>
          <pc:docMk/>
          <pc:sldMk cId="1010757871" sldId="269"/>
        </pc:sldMkLst>
        <pc:spChg chg="mod">
          <ac:chgData name="Elsa Healey" userId="S::elsa.healey_ahdb.org.uk#ext#@leafuk.onmicrosoft.com::2eef5b69-afa3-4fb7-b6dd-9e008b31f32b" providerId="AD" clId="Web-{408543E8-195F-7B05-8005-5A1144409CE6}" dt="2024-09-12T16:40:12.361" v="12" actId="20577"/>
          <ac:spMkLst>
            <pc:docMk/>
            <pc:sldMk cId="1010757871" sldId="269"/>
            <ac:spMk id="3" creationId="{BEA86389-83BB-22DD-BF20-A20C173492EA}"/>
          </ac:spMkLst>
        </pc:spChg>
      </pc:sldChg>
      <pc:sldChg chg="modSp">
        <pc:chgData name="Elsa Healey" userId="S::elsa.healey_ahdb.org.uk#ext#@leafuk.onmicrosoft.com::2eef5b69-afa3-4fb7-b6dd-9e008b31f32b" providerId="AD" clId="Web-{408543E8-195F-7B05-8005-5A1144409CE6}" dt="2024-09-12T16:40:08.736" v="11" actId="20577"/>
        <pc:sldMkLst>
          <pc:docMk/>
          <pc:sldMk cId="4035039502" sldId="270"/>
        </pc:sldMkLst>
        <pc:spChg chg="mod">
          <ac:chgData name="Elsa Healey" userId="S::elsa.healey_ahdb.org.uk#ext#@leafuk.onmicrosoft.com::2eef5b69-afa3-4fb7-b6dd-9e008b31f32b" providerId="AD" clId="Web-{408543E8-195F-7B05-8005-5A1144409CE6}" dt="2024-09-12T16:40:08.736" v="11" actId="20577"/>
          <ac:spMkLst>
            <pc:docMk/>
            <pc:sldMk cId="4035039502" sldId="270"/>
            <ac:spMk id="3" creationId="{BEA86389-83BB-22DD-BF20-A20C173492EA}"/>
          </ac:spMkLst>
        </pc:spChg>
      </pc:sldChg>
      <pc:sldChg chg="modSp">
        <pc:chgData name="Elsa Healey" userId="S::elsa.healey_ahdb.org.uk#ext#@leafuk.onmicrosoft.com::2eef5b69-afa3-4fb7-b6dd-9e008b31f32b" providerId="AD" clId="Web-{408543E8-195F-7B05-8005-5A1144409CE6}" dt="2024-09-12T16:40:31.409" v="15" actId="20577"/>
        <pc:sldMkLst>
          <pc:docMk/>
          <pc:sldMk cId="3303901432" sldId="271"/>
        </pc:sldMkLst>
        <pc:spChg chg="mod">
          <ac:chgData name="Elsa Healey" userId="S::elsa.healey_ahdb.org.uk#ext#@leafuk.onmicrosoft.com::2eef5b69-afa3-4fb7-b6dd-9e008b31f32b" providerId="AD" clId="Web-{408543E8-195F-7B05-8005-5A1144409CE6}" dt="2024-09-12T16:40:31.409" v="15" actId="20577"/>
          <ac:spMkLst>
            <pc:docMk/>
            <pc:sldMk cId="3303901432" sldId="271"/>
            <ac:spMk id="7" creationId="{D5C59BF5-BFAE-6AB7-0083-9C2FA3366785}"/>
          </ac:spMkLst>
        </pc:spChg>
      </pc:sldChg>
      <pc:sldChg chg="modSp">
        <pc:chgData name="Elsa Healey" userId="S::elsa.healey_ahdb.org.uk#ext#@leafuk.onmicrosoft.com::2eef5b69-afa3-4fb7-b6dd-9e008b31f32b" providerId="AD" clId="Web-{408543E8-195F-7B05-8005-5A1144409CE6}" dt="2024-09-12T16:40:27.534" v="14" actId="20577"/>
        <pc:sldMkLst>
          <pc:docMk/>
          <pc:sldMk cId="1894973820" sldId="272"/>
        </pc:sldMkLst>
        <pc:spChg chg="mod">
          <ac:chgData name="Elsa Healey" userId="S::elsa.healey_ahdb.org.uk#ext#@leafuk.onmicrosoft.com::2eef5b69-afa3-4fb7-b6dd-9e008b31f32b" providerId="AD" clId="Web-{408543E8-195F-7B05-8005-5A1144409CE6}" dt="2024-09-12T16:40:27.534" v="14" actId="20577"/>
          <ac:spMkLst>
            <pc:docMk/>
            <pc:sldMk cId="1894973820" sldId="272"/>
            <ac:spMk id="6" creationId="{31C12490-AE09-DFEA-4E23-854C354A663A}"/>
          </ac:spMkLst>
        </pc:spChg>
      </pc:sldChg>
      <pc:sldChg chg="modSp">
        <pc:chgData name="Elsa Healey" userId="S::elsa.healey_ahdb.org.uk#ext#@leafuk.onmicrosoft.com::2eef5b69-afa3-4fb7-b6dd-9e008b31f32b" providerId="AD" clId="Web-{408543E8-195F-7B05-8005-5A1144409CE6}" dt="2024-09-12T16:40:35.674" v="16" actId="20577"/>
        <pc:sldMkLst>
          <pc:docMk/>
          <pc:sldMk cId="3339138482" sldId="273"/>
        </pc:sldMkLst>
        <pc:spChg chg="mod">
          <ac:chgData name="Elsa Healey" userId="S::elsa.healey_ahdb.org.uk#ext#@leafuk.onmicrosoft.com::2eef5b69-afa3-4fb7-b6dd-9e008b31f32b" providerId="AD" clId="Web-{408543E8-195F-7B05-8005-5A1144409CE6}" dt="2024-09-12T16:40:35.674" v="16" actId="20577"/>
          <ac:spMkLst>
            <pc:docMk/>
            <pc:sldMk cId="3339138482" sldId="273"/>
            <ac:spMk id="8" creationId="{EDEABFA0-75CF-1FEB-274C-73868FF8DC66}"/>
          </ac:spMkLst>
        </pc:spChg>
      </pc:sldChg>
      <pc:sldChg chg="modSp">
        <pc:chgData name="Elsa Healey" userId="S::elsa.healey_ahdb.org.uk#ext#@leafuk.onmicrosoft.com::2eef5b69-afa3-4fb7-b6dd-9e008b31f32b" providerId="AD" clId="Web-{408543E8-195F-7B05-8005-5A1144409CE6}" dt="2024-09-12T16:40:15.096" v="13" actId="20577"/>
        <pc:sldMkLst>
          <pc:docMk/>
          <pc:sldMk cId="3401145001" sldId="274"/>
        </pc:sldMkLst>
        <pc:spChg chg="mod">
          <ac:chgData name="Elsa Healey" userId="S::elsa.healey_ahdb.org.uk#ext#@leafuk.onmicrosoft.com::2eef5b69-afa3-4fb7-b6dd-9e008b31f32b" providerId="AD" clId="Web-{408543E8-195F-7B05-8005-5A1144409CE6}" dt="2024-09-12T16:40:15.096" v="13" actId="20577"/>
          <ac:spMkLst>
            <pc:docMk/>
            <pc:sldMk cId="3401145001" sldId="274"/>
            <ac:spMk id="8" creationId="{2FB86D50-087E-3D34-321F-08A590AFC6F9}"/>
          </ac:spMkLst>
        </pc:spChg>
      </pc:sldChg>
      <pc:sldChg chg="modSp">
        <pc:chgData name="Elsa Healey" userId="S::elsa.healey_ahdb.org.uk#ext#@leafuk.onmicrosoft.com::2eef5b69-afa3-4fb7-b6dd-9e008b31f32b" providerId="AD" clId="Web-{408543E8-195F-7B05-8005-5A1144409CE6}" dt="2024-09-12T16:40:38.753" v="17" actId="20577"/>
        <pc:sldMkLst>
          <pc:docMk/>
          <pc:sldMk cId="439901564" sldId="275"/>
        </pc:sldMkLst>
        <pc:spChg chg="mod">
          <ac:chgData name="Elsa Healey" userId="S::elsa.healey_ahdb.org.uk#ext#@leafuk.onmicrosoft.com::2eef5b69-afa3-4fb7-b6dd-9e008b31f32b" providerId="AD" clId="Web-{408543E8-195F-7B05-8005-5A1144409CE6}" dt="2024-09-12T16:40:38.753" v="17" actId="20577"/>
          <ac:spMkLst>
            <pc:docMk/>
            <pc:sldMk cId="439901564" sldId="275"/>
            <ac:spMk id="3" creationId="{BEA86389-83BB-22DD-BF20-A20C173492EA}"/>
          </ac:spMkLst>
        </pc:spChg>
      </pc:sldChg>
      <pc:sldChg chg="modSp">
        <pc:chgData name="Elsa Healey" userId="S::elsa.healey_ahdb.org.uk#ext#@leafuk.onmicrosoft.com::2eef5b69-afa3-4fb7-b6dd-9e008b31f32b" providerId="AD" clId="Web-{408543E8-195F-7B05-8005-5A1144409CE6}" dt="2024-09-12T16:40:43.112" v="18" actId="20577"/>
        <pc:sldMkLst>
          <pc:docMk/>
          <pc:sldMk cId="3839255479" sldId="279"/>
        </pc:sldMkLst>
        <pc:spChg chg="mod">
          <ac:chgData name="Elsa Healey" userId="S::elsa.healey_ahdb.org.uk#ext#@leafuk.onmicrosoft.com::2eef5b69-afa3-4fb7-b6dd-9e008b31f32b" providerId="AD" clId="Web-{408543E8-195F-7B05-8005-5A1144409CE6}" dt="2024-09-12T16:40:43.112" v="18" actId="20577"/>
          <ac:spMkLst>
            <pc:docMk/>
            <pc:sldMk cId="3839255479" sldId="279"/>
            <ac:spMk id="3" creationId="{BEA86389-83BB-22DD-BF20-A20C173492EA}"/>
          </ac:spMkLst>
        </pc:spChg>
      </pc:sldChg>
    </pc:docChg>
  </pc:docChgLst>
  <pc:docChgLst>
    <pc:chgData name="Fiona Rust" userId="S::fiona.rust@leaf.eco::7fa341b9-2c20-4ea7-9adb-54244531a45c" providerId="AD" clId="Web-{D26C97AA-9BA2-4B2F-B93D-92548B8C48EA}"/>
    <pc:docChg chg="modSld">
      <pc:chgData name="Fiona Rust" userId="S::fiona.rust@leaf.eco::7fa341b9-2c20-4ea7-9adb-54244531a45c" providerId="AD" clId="Web-{D26C97AA-9BA2-4B2F-B93D-92548B8C48EA}" dt="2024-08-28T13:43:45.851" v="25" actId="1076"/>
      <pc:docMkLst>
        <pc:docMk/>
      </pc:docMkLst>
      <pc:sldChg chg="addSp delSp modSp">
        <pc:chgData name="Fiona Rust" userId="S::fiona.rust@leaf.eco::7fa341b9-2c20-4ea7-9adb-54244531a45c" providerId="AD" clId="Web-{D26C97AA-9BA2-4B2F-B93D-92548B8C48EA}" dt="2024-08-28T13:43:45.851" v="25" actId="1076"/>
        <pc:sldMkLst>
          <pc:docMk/>
          <pc:sldMk cId="4035039502" sldId="270"/>
        </pc:sldMkLst>
        <pc:spChg chg="mod">
          <ac:chgData name="Fiona Rust" userId="S::fiona.rust@leaf.eco::7fa341b9-2c20-4ea7-9adb-54244531a45c" providerId="AD" clId="Web-{D26C97AA-9BA2-4B2F-B93D-92548B8C48EA}" dt="2024-08-28T13:43:38.788" v="21" actId="20577"/>
          <ac:spMkLst>
            <pc:docMk/>
            <pc:sldMk cId="4035039502" sldId="270"/>
            <ac:spMk id="4" creationId="{1039E520-55E7-44A0-731E-A5A8F9BA2396}"/>
          </ac:spMkLst>
        </pc:spChg>
        <pc:picChg chg="add del mod">
          <ac:chgData name="Fiona Rust" userId="S::fiona.rust@leaf.eco::7fa341b9-2c20-4ea7-9adb-54244531a45c" providerId="AD" clId="Web-{D26C97AA-9BA2-4B2F-B93D-92548B8C48EA}" dt="2024-08-28T13:41:07.423" v="15"/>
          <ac:picMkLst>
            <pc:docMk/>
            <pc:sldMk cId="4035039502" sldId="270"/>
            <ac:picMk id="5" creationId="{9C7037F1-D928-0D26-2C63-090DD3E3A49D}"/>
          </ac:picMkLst>
        </pc:picChg>
        <pc:picChg chg="add mod">
          <ac:chgData name="Fiona Rust" userId="S::fiona.rust@leaf.eco::7fa341b9-2c20-4ea7-9adb-54244531a45c" providerId="AD" clId="Web-{D26C97AA-9BA2-4B2F-B93D-92548B8C48EA}" dt="2024-08-28T13:43:45.851" v="25" actId="1076"/>
          <ac:picMkLst>
            <pc:docMk/>
            <pc:sldMk cId="4035039502" sldId="270"/>
            <ac:picMk id="6" creationId="{B893343B-6537-9A8D-DDDF-CDE1898CD50F}"/>
          </ac:picMkLst>
        </pc:picChg>
      </pc:sldChg>
    </pc:docChg>
  </pc:docChgLst>
  <pc:docChgLst>
    <pc:chgData name="Roz Reynolds" userId="S::roz.reynolds_ahdb.org.uk#ext#@leafuk.onmicrosoft.com::29a681fd-eec5-4ff6-8af5-85fc77edce91" providerId="AD" clId="Web-{26E537D2-82B3-805E-E90C-BFABB1141152}"/>
    <pc:docChg chg="modSld">
      <pc:chgData name="Roz Reynolds" userId="S::roz.reynolds_ahdb.org.uk#ext#@leafuk.onmicrosoft.com::29a681fd-eec5-4ff6-8af5-85fc77edce91" providerId="AD" clId="Web-{26E537D2-82B3-805E-E90C-BFABB1141152}" dt="2024-08-22T16:05:34.322" v="5" actId="1076"/>
      <pc:docMkLst>
        <pc:docMk/>
      </pc:docMkLst>
      <pc:sldChg chg="addSp delSp modSp">
        <pc:chgData name="Roz Reynolds" userId="S::roz.reynolds_ahdb.org.uk#ext#@leafuk.onmicrosoft.com::29a681fd-eec5-4ff6-8af5-85fc77edce91" providerId="AD" clId="Web-{26E537D2-82B3-805E-E90C-BFABB1141152}" dt="2024-08-22T15:45:47.724" v="4" actId="1076"/>
        <pc:sldMkLst>
          <pc:docMk/>
          <pc:sldMk cId="2750519453" sldId="266"/>
        </pc:sldMkLst>
        <pc:picChg chg="add mod">
          <ac:chgData name="Roz Reynolds" userId="S::roz.reynolds_ahdb.org.uk#ext#@leafuk.onmicrosoft.com::29a681fd-eec5-4ff6-8af5-85fc77edce91" providerId="AD" clId="Web-{26E537D2-82B3-805E-E90C-BFABB1141152}" dt="2024-08-22T15:45:47.724" v="4" actId="1076"/>
          <ac:picMkLst>
            <pc:docMk/>
            <pc:sldMk cId="2750519453" sldId="266"/>
            <ac:picMk id="4" creationId="{B6E27EDB-C0BE-AD34-0954-F5CE91281D38}"/>
          </ac:picMkLst>
        </pc:picChg>
        <pc:picChg chg="del">
          <ac:chgData name="Roz Reynolds" userId="S::roz.reynolds_ahdb.org.uk#ext#@leafuk.onmicrosoft.com::29a681fd-eec5-4ff6-8af5-85fc77edce91" providerId="AD" clId="Web-{26E537D2-82B3-805E-E90C-BFABB1141152}" dt="2024-08-22T15:45:22.004" v="0"/>
          <ac:picMkLst>
            <pc:docMk/>
            <pc:sldMk cId="2750519453" sldId="266"/>
            <ac:picMk id="5" creationId="{AEE66CE9-C194-271B-D568-285CAF41E208}"/>
          </ac:picMkLst>
        </pc:picChg>
      </pc:sldChg>
      <pc:sldChg chg="modSp">
        <pc:chgData name="Roz Reynolds" userId="S::roz.reynolds_ahdb.org.uk#ext#@leafuk.onmicrosoft.com::29a681fd-eec5-4ff6-8af5-85fc77edce91" providerId="AD" clId="Web-{26E537D2-82B3-805E-E90C-BFABB1141152}" dt="2024-08-22T16:05:34.322" v="5" actId="1076"/>
        <pc:sldMkLst>
          <pc:docMk/>
          <pc:sldMk cId="1010757871" sldId="269"/>
        </pc:sldMkLst>
        <pc:picChg chg="mod">
          <ac:chgData name="Roz Reynolds" userId="S::roz.reynolds_ahdb.org.uk#ext#@leafuk.onmicrosoft.com::29a681fd-eec5-4ff6-8af5-85fc77edce91" providerId="AD" clId="Web-{26E537D2-82B3-805E-E90C-BFABB1141152}" dt="2024-08-22T16:05:34.322" v="5" actId="1076"/>
          <ac:picMkLst>
            <pc:docMk/>
            <pc:sldMk cId="1010757871" sldId="269"/>
            <ac:picMk id="1026" creationId="{A5E6D270-A847-CD14-67AC-B400F0E94095}"/>
          </ac:picMkLst>
        </pc:picChg>
      </pc:sldChg>
    </pc:docChg>
  </pc:docChgLst>
  <pc:docChgLst>
    <pc:chgData name="Roz Reynolds" userId="S::roz.reynolds_ahdb.org.uk#ext#@leafuk.onmicrosoft.com::29a681fd-eec5-4ff6-8af5-85fc77edce91" providerId="AD" clId="Web-{2BFDA24D-1380-C572-E6C0-8E7446CF6D42}"/>
    <pc:docChg chg="modSld">
      <pc:chgData name="Roz Reynolds" userId="S::roz.reynolds_ahdb.org.uk#ext#@leafuk.onmicrosoft.com::29a681fd-eec5-4ff6-8af5-85fc77edce91" providerId="AD" clId="Web-{2BFDA24D-1380-C572-E6C0-8E7446CF6D42}" dt="2024-08-27T13:06:48.156" v="13"/>
      <pc:docMkLst>
        <pc:docMk/>
      </pc:docMkLst>
      <pc:sldChg chg="addSp delSp modSp">
        <pc:chgData name="Roz Reynolds" userId="S::roz.reynolds_ahdb.org.uk#ext#@leafuk.onmicrosoft.com::29a681fd-eec5-4ff6-8af5-85fc77edce91" providerId="AD" clId="Web-{2BFDA24D-1380-C572-E6C0-8E7446CF6D42}" dt="2024-08-27T13:06:48.156" v="13"/>
        <pc:sldMkLst>
          <pc:docMk/>
          <pc:sldMk cId="3339138482" sldId="273"/>
        </pc:sldMkLst>
        <pc:spChg chg="add del mod">
          <ac:chgData name="Roz Reynolds" userId="S::roz.reynolds_ahdb.org.uk#ext#@leafuk.onmicrosoft.com::29a681fd-eec5-4ff6-8af5-85fc77edce91" providerId="AD" clId="Web-{2BFDA24D-1380-C572-E6C0-8E7446CF6D42}" dt="2024-08-27T13:05:56.685" v="7"/>
          <ac:spMkLst>
            <pc:docMk/>
            <pc:sldMk cId="3339138482" sldId="273"/>
            <ac:spMk id="6" creationId="{31575359-CA0C-E27E-BF49-0B7C342615D5}"/>
          </ac:spMkLst>
        </pc:spChg>
        <pc:picChg chg="add del mod">
          <ac:chgData name="Roz Reynolds" userId="S::roz.reynolds_ahdb.org.uk#ext#@leafuk.onmicrosoft.com::29a681fd-eec5-4ff6-8af5-85fc77edce91" providerId="AD" clId="Web-{2BFDA24D-1380-C572-E6C0-8E7446CF6D42}" dt="2024-08-27T13:06:48.156" v="13"/>
          <ac:picMkLst>
            <pc:docMk/>
            <pc:sldMk cId="3339138482" sldId="273"/>
            <ac:picMk id="5" creationId="{05B2C92F-6265-74A7-2B31-0D828911230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A2AEEC-1FC4-F0D1-DD1D-53B7354B18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03F7F4-9B8E-3BA4-3694-88E9F10B19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7EFDC0-AF0F-1C47-BB4F-B251CA9CF760}" type="datetimeFigureOut">
              <a:rPr lang="en-US" smtClean="0"/>
              <a:pPr/>
              <a:t>9/12/2024</a:t>
            </a:fld>
            <a:endParaRPr lang="en-US"/>
          </a:p>
        </p:txBody>
      </p:sp>
      <p:sp>
        <p:nvSpPr>
          <p:cNvPr id="4" name="Footer Placeholder 3">
            <a:extLst>
              <a:ext uri="{FF2B5EF4-FFF2-40B4-BE49-F238E27FC236}">
                <a16:creationId xmlns:a16="http://schemas.microsoft.com/office/drawing/2014/main" id="{2DF5DE23-840D-273F-E0C5-3485D7F5B2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56C6B5E-0933-C659-77AF-241DDC353C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A47269-DFC1-A04E-A95B-410F28CBFB10}" type="slidenum">
              <a:rPr lang="en-US" smtClean="0"/>
              <a:pPr/>
              <a:t>‹#›</a:t>
            </a:fld>
            <a:endParaRPr lang="en-US"/>
          </a:p>
        </p:txBody>
      </p:sp>
    </p:spTree>
    <p:extLst>
      <p:ext uri="{BB962C8B-B14F-4D97-AF65-F5344CB8AC3E}">
        <p14:creationId xmlns:p14="http://schemas.microsoft.com/office/powerpoint/2010/main" val="2731869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DF4E83-8916-2047-94F1-2197291E4318}" type="datetimeFigureOut">
              <a:rPr lang="en-US" smtClean="0"/>
              <a:pPr/>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908366-E7B7-6348-9AC8-2FA061167B73}" type="slidenum">
              <a:rPr lang="en-US" smtClean="0"/>
              <a:pPr/>
              <a:t>‹#›</a:t>
            </a:fld>
            <a:endParaRPr lang="en-US"/>
          </a:p>
        </p:txBody>
      </p:sp>
    </p:spTree>
    <p:extLst>
      <p:ext uri="{BB962C8B-B14F-4D97-AF65-F5344CB8AC3E}">
        <p14:creationId xmlns:p14="http://schemas.microsoft.com/office/powerpoint/2010/main" val="3993061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hdb.org.uk/knowledge-library/lean-management-case-studies-in-the-pork-secto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hdb.org.uk/knowledge-library/lean-management-case-studies-in-the-pork-secto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redtractor.org.uk/our-standards/por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www.fwi.co.uk/careers" TargetMode="External"/><Relationship Id="rId3" Type="http://schemas.openxmlformats.org/officeDocument/2006/relationships/hyperlink" Target="https://ahdb.org.uk/pork" TargetMode="External"/><Relationship Id="rId7" Type="http://schemas.openxmlformats.org/officeDocument/2006/relationships/hyperlink" Target="https://tiah.org/careers/"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leaf.eco/education/for-teachers" TargetMode="External"/><Relationship Id="rId5" Type="http://schemas.openxmlformats.org/officeDocument/2006/relationships/hyperlink" Target="https://www.rspcaassured.org.uk/" TargetMode="External"/><Relationship Id="rId4" Type="http://schemas.openxmlformats.org/officeDocument/2006/relationships/hyperlink" Target="https://leaf.eco/"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9Szdt7cfChU"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youtube.com/clip/Ugkxqrb9nC825YFss4nRCwLKKU85WSX_jVva" TargetMode="External"/><Relationship Id="rId4" Type="http://schemas.openxmlformats.org/officeDocument/2006/relationships/hyperlink" Target="https://www.youtube.com/clip/UgkxLe9fI1_EIazn83EXF6kYsTsmryEtUZl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clip/UgkxLe9fI1_EIazn83EXF6kYsTsmryEtUZl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edtractorassurance.org.uk/"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youtube.com/clip/UgkxDVSDNR0zObhkBM7r7659hflSsOgliLVe"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hdb.org.uk/knowledge-library/lean-management-for-farmers-and-grower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Please note, there are accompanying notes for a number of the presentation slides </a:t>
            </a:r>
          </a:p>
        </p:txBody>
      </p:sp>
      <p:sp>
        <p:nvSpPr>
          <p:cNvPr id="4" name="Slide Number Placeholder 3"/>
          <p:cNvSpPr>
            <a:spLocks noGrp="1"/>
          </p:cNvSpPr>
          <p:nvPr>
            <p:ph type="sldNum" sz="quarter" idx="5"/>
          </p:nvPr>
        </p:nvSpPr>
        <p:spPr/>
        <p:txBody>
          <a:bodyPr/>
          <a:lstStyle/>
          <a:p>
            <a:fld id="{4C908366-E7B7-6348-9AC8-2FA061167B73}" type="slidenum">
              <a:rPr lang="en-US" smtClean="0"/>
              <a:pPr/>
              <a:t>1</a:t>
            </a:fld>
            <a:endParaRPr lang="en-US"/>
          </a:p>
        </p:txBody>
      </p:sp>
    </p:spTree>
    <p:extLst>
      <p:ext uri="{BB962C8B-B14F-4D97-AF65-F5344CB8AC3E}">
        <p14:creationId xmlns:p14="http://schemas.microsoft.com/office/powerpoint/2010/main" val="1576889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090D4"/>
                </a:solidFill>
                <a:effectLst/>
                <a:latin typeface="Ubuntu" panose="020B0504030602030204" pitchFamily="34" charset="0"/>
              </a:rPr>
              <a:t>Case study: Consolidate journeys to save time and money</a:t>
            </a:r>
          </a:p>
          <a:p>
            <a:r>
              <a:rPr lang="en-GB" b="0" i="1">
                <a:solidFill>
                  <a:srgbClr val="575756"/>
                </a:solidFill>
                <a:effectLst/>
                <a:latin typeface="Open Sans" panose="020B0606030504020204" pitchFamily="34" charset="0"/>
              </a:rPr>
              <a:t>Find out how a farmer saved over £1,300 per year by streamlining the mucking out and bedding up process.</a:t>
            </a:r>
          </a:p>
          <a:p>
            <a:endParaRPr lang="en-GB" b="0" i="1">
              <a:solidFill>
                <a:srgbClr val="575756"/>
              </a:solidFill>
              <a:effectLst/>
              <a:latin typeface="Open Sans" panose="020B0606030504020204" pitchFamily="34" charset="0"/>
            </a:endParaRPr>
          </a:p>
          <a:p>
            <a:pPr algn="l"/>
            <a:r>
              <a:rPr lang="en-GB" b="0" i="1">
                <a:solidFill>
                  <a:srgbClr val="95C11F"/>
                </a:solidFill>
                <a:effectLst/>
                <a:latin typeface="Ubuntu" panose="020B0504030602030204" pitchFamily="34" charset="0"/>
              </a:rPr>
              <a:t>The problem</a:t>
            </a:r>
          </a:p>
          <a:p>
            <a:pPr algn="l"/>
            <a:r>
              <a:rPr lang="en-GB" b="1" i="0">
                <a:solidFill>
                  <a:srgbClr val="575756"/>
                </a:solidFill>
                <a:effectLst/>
                <a:latin typeface="Open Sans" panose="020B0606030504020204" pitchFamily="34" charset="0"/>
              </a:rPr>
              <a:t>The unit: independent producer with 800 sows outdoors, finished indoors.</a:t>
            </a:r>
            <a:endParaRPr lang="en-GB" b="0" i="0">
              <a:solidFill>
                <a:srgbClr val="575756"/>
              </a:solidFill>
              <a:effectLst/>
              <a:latin typeface="Open Sans" panose="020B0606030504020204" pitchFamily="34" charset="0"/>
            </a:endParaRPr>
          </a:p>
          <a:p>
            <a:pPr algn="l"/>
            <a:r>
              <a:rPr lang="en-GB" b="0" i="0">
                <a:solidFill>
                  <a:srgbClr val="575756"/>
                </a:solidFill>
                <a:effectLst/>
                <a:latin typeface="Open Sans" panose="020B0606030504020204" pitchFamily="34" charset="0"/>
              </a:rPr>
              <a:t>Before carrying out a waste walk, a loader was used to bring straw bales from a central point to bed up five finishing sheds. The loader could carry two bales at a time, which resulted in five roundtrips to collect the straw each time the sheds were mucked out. Each roundtrip took 15 minutes of time and also used diesel to go back and forth.</a:t>
            </a:r>
          </a:p>
          <a:p>
            <a:pPr algn="l"/>
            <a:r>
              <a:rPr lang="en-GB" b="0" i="1">
                <a:solidFill>
                  <a:srgbClr val="95C11F"/>
                </a:solidFill>
                <a:effectLst/>
                <a:latin typeface="Ubuntu" panose="020B0504030602030204" pitchFamily="34" charset="0"/>
              </a:rPr>
              <a:t>The solution </a:t>
            </a:r>
            <a:r>
              <a:rPr lang="en-GB" b="1" i="1">
                <a:solidFill>
                  <a:srgbClr val="95C11F"/>
                </a:solidFill>
                <a:effectLst/>
                <a:latin typeface="Ubuntu" panose="020B0504030602030204" pitchFamily="34" charset="0"/>
              </a:rPr>
              <a:t>(solution 2 on the worksheet)</a:t>
            </a:r>
          </a:p>
          <a:p>
            <a:pPr algn="l"/>
            <a:r>
              <a:rPr lang="en-GB" b="0" i="0">
                <a:solidFill>
                  <a:srgbClr val="575756"/>
                </a:solidFill>
                <a:effectLst/>
                <a:latin typeface="Open Sans" panose="020B0606030504020204" pitchFamily="34" charset="0"/>
              </a:rPr>
              <a:t>Following a waste walk, the team decided that it would be more efficient to load all 10 bales onto a small trailer and take them to the finishing sheds in one trip. While it would take a few minutes to load and hitch the trailer, it would, overall, take less time than carrying out multiple roundtrips.</a:t>
            </a:r>
          </a:p>
          <a:p>
            <a:pPr algn="l"/>
            <a:r>
              <a:rPr lang="en-GB" b="0" i="1">
                <a:solidFill>
                  <a:srgbClr val="95C11F"/>
                </a:solidFill>
                <a:effectLst/>
                <a:latin typeface="Ubuntu" panose="020B0504030602030204" pitchFamily="34" charset="0"/>
              </a:rPr>
              <a:t>The costs</a:t>
            </a:r>
          </a:p>
          <a:p>
            <a:pPr algn="l"/>
            <a:r>
              <a:rPr lang="en-GB" b="0" i="0">
                <a:solidFill>
                  <a:srgbClr val="575756"/>
                </a:solidFill>
                <a:effectLst/>
                <a:latin typeface="Open Sans" panose="020B0606030504020204" pitchFamily="34" charset="0"/>
              </a:rPr>
              <a:t>In this case, the small trailer was already owned by the farm, so there were no costs. However, if you needed to purchase a second-hand trailer, the costs would be </a:t>
            </a:r>
            <a:r>
              <a:rPr lang="en-GB" b="0" i="1">
                <a:solidFill>
                  <a:srgbClr val="575756"/>
                </a:solidFill>
                <a:effectLst/>
                <a:latin typeface="Open Sans" panose="020B0606030504020204" pitchFamily="34" charset="0"/>
              </a:rPr>
              <a:t>circa</a:t>
            </a:r>
            <a:r>
              <a:rPr lang="en-GB" b="0" i="0">
                <a:solidFill>
                  <a:srgbClr val="575756"/>
                </a:solidFill>
                <a:effectLst/>
                <a:latin typeface="Open Sans" panose="020B0606030504020204" pitchFamily="34" charset="0"/>
              </a:rPr>
              <a:t> £2,000.</a:t>
            </a:r>
          </a:p>
          <a:p>
            <a:pPr algn="l"/>
            <a:r>
              <a:rPr lang="en-GB" b="0" i="1">
                <a:solidFill>
                  <a:srgbClr val="95C11F"/>
                </a:solidFill>
                <a:effectLst/>
                <a:latin typeface="Ubuntu" panose="020B0504030602030204" pitchFamily="34" charset="0"/>
              </a:rPr>
              <a:t>The benefits</a:t>
            </a:r>
          </a:p>
          <a:p>
            <a:pPr algn="l"/>
            <a:r>
              <a:rPr lang="en-GB" b="0" i="0">
                <a:solidFill>
                  <a:srgbClr val="575756"/>
                </a:solidFill>
                <a:effectLst/>
                <a:latin typeface="Open Sans" panose="020B0606030504020204" pitchFamily="34" charset="0"/>
              </a:rPr>
              <a:t>The estimated savings from implementing this new way of working are:</a:t>
            </a:r>
          </a:p>
          <a:p>
            <a:pPr algn="l">
              <a:buFont typeface="Arial" panose="020B0604020202020204" pitchFamily="34" charset="0"/>
              <a:buChar char="•"/>
            </a:pPr>
            <a:r>
              <a:rPr lang="en-GB" b="0" i="0">
                <a:solidFill>
                  <a:srgbClr val="575756"/>
                </a:solidFill>
                <a:effectLst/>
                <a:latin typeface="Open Sans" panose="020B0606030504020204" pitchFamily="34" charset="0"/>
              </a:rPr>
              <a:t>15 minutes per roundtrip, with three roundtrips saved (assuming it takes one trip to get there and 15 minutes to load the trailer in the morning)</a:t>
            </a:r>
          </a:p>
          <a:p>
            <a:pPr algn="l">
              <a:buFont typeface="Arial" panose="020B0604020202020204" pitchFamily="34" charset="0"/>
              <a:buChar char="•"/>
            </a:pPr>
            <a:r>
              <a:rPr lang="en-GB" b="0" i="0">
                <a:solidFill>
                  <a:srgbClr val="575756"/>
                </a:solidFill>
                <a:effectLst/>
                <a:latin typeface="Open Sans" panose="020B0606030504020204" pitchFamily="34" charset="0"/>
              </a:rPr>
              <a:t>45 minutes every other day</a:t>
            </a:r>
          </a:p>
          <a:p>
            <a:pPr algn="l">
              <a:buFont typeface="Arial" panose="020B0604020202020204" pitchFamily="34" charset="0"/>
              <a:buChar char="•"/>
            </a:pPr>
            <a:r>
              <a:rPr lang="en-GB" b="0" i="0">
                <a:solidFill>
                  <a:srgbClr val="575756"/>
                </a:solidFill>
                <a:effectLst/>
                <a:latin typeface="Open Sans" panose="020B0606030504020204" pitchFamily="34" charset="0"/>
              </a:rPr>
              <a:t>137 hours per year</a:t>
            </a:r>
          </a:p>
          <a:p>
            <a:pPr algn="l">
              <a:buFont typeface="Arial" panose="020B0604020202020204" pitchFamily="34" charset="0"/>
              <a:buChar char="•"/>
            </a:pPr>
            <a:r>
              <a:rPr lang="en-GB" b="0" i="0">
                <a:solidFill>
                  <a:srgbClr val="575756"/>
                </a:solidFill>
                <a:effectLst/>
                <a:latin typeface="Open Sans" panose="020B0606030504020204" pitchFamily="34" charset="0"/>
              </a:rPr>
              <a:t>£1,370 per year in labour costs (assuming £10 per hour wage)</a:t>
            </a:r>
          </a:p>
          <a:p>
            <a:pPr algn="l">
              <a:buFont typeface="Arial" panose="020B0604020202020204" pitchFamily="34" charset="0"/>
              <a:buChar char="•"/>
            </a:pPr>
            <a:r>
              <a:rPr lang="en-GB" b="0" i="0">
                <a:solidFill>
                  <a:srgbClr val="575756"/>
                </a:solidFill>
                <a:effectLst/>
                <a:latin typeface="Open Sans"/>
                <a:ea typeface="Open Sans"/>
                <a:cs typeface="Open Sans"/>
              </a:rPr>
              <a:t>Plus</a:t>
            </a:r>
            <a:r>
              <a:rPr lang="en-GB">
                <a:solidFill>
                  <a:srgbClr val="575756"/>
                </a:solidFill>
                <a:latin typeface="Open Sans"/>
                <a:ea typeface="Open Sans"/>
                <a:cs typeface="Open Sans"/>
              </a:rPr>
              <a:t>,</a:t>
            </a:r>
            <a:r>
              <a:rPr lang="en-GB" b="0" i="0">
                <a:solidFill>
                  <a:srgbClr val="575756"/>
                </a:solidFill>
                <a:effectLst/>
                <a:latin typeface="Open Sans"/>
                <a:ea typeface="Open Sans"/>
                <a:cs typeface="Open Sans"/>
              </a:rPr>
              <a:t> diesel savings and the added benefit of a lower carbon footprint</a:t>
            </a:r>
          </a:p>
          <a:p>
            <a:pPr algn="l"/>
            <a:r>
              <a:rPr lang="en-GB" b="0" i="0">
                <a:solidFill>
                  <a:srgbClr val="575756"/>
                </a:solidFill>
                <a:effectLst/>
                <a:latin typeface="Open Sans" panose="020B0606030504020204" pitchFamily="34" charset="0"/>
              </a:rPr>
              <a:t>These costs are conservative: in poor weather, when there are breakdowns and when vehicle maintenance is needed, this will increase the time and costs.</a:t>
            </a:r>
          </a:p>
          <a:p>
            <a:pPr algn="l"/>
            <a:r>
              <a:rPr lang="en-GB" b="0" i="0">
                <a:solidFill>
                  <a:srgbClr val="575756"/>
                </a:solidFill>
                <a:effectLst/>
                <a:latin typeface="Open Sans" panose="020B0606030504020204" pitchFamily="34" charset="0"/>
              </a:rPr>
              <a:t>The farmer reported that these savings were notable and will enable him to reinvest the saved time into driving further efficiencies.</a:t>
            </a:r>
          </a:p>
          <a:p>
            <a:pPr algn="l"/>
            <a:endParaRPr lang="en-GB" b="0" i="0">
              <a:solidFill>
                <a:srgbClr val="575756"/>
              </a:solidFill>
              <a:effectLst/>
              <a:latin typeface="Open Sans" panose="020B0606030504020204" pitchFamily="34" charset="0"/>
            </a:endParaRPr>
          </a:p>
          <a:p>
            <a:pPr algn="l"/>
            <a:endParaRPr lang="en-GB" b="0" i="0">
              <a:solidFill>
                <a:srgbClr val="575756"/>
              </a:solidFill>
              <a:effectLst/>
              <a:latin typeface="Open Sans" panose="020B0606030504020204" pitchFamily="34" charset="0"/>
            </a:endParaRPr>
          </a:p>
          <a:p>
            <a:endParaRPr lang="en-GB"/>
          </a:p>
        </p:txBody>
      </p:sp>
      <p:sp>
        <p:nvSpPr>
          <p:cNvPr id="4" name="Slide Number Placeholder 3"/>
          <p:cNvSpPr>
            <a:spLocks noGrp="1"/>
          </p:cNvSpPr>
          <p:nvPr>
            <p:ph type="sldNum" sz="quarter" idx="5"/>
          </p:nvPr>
        </p:nvSpPr>
        <p:spPr/>
        <p:txBody>
          <a:bodyPr/>
          <a:lstStyle/>
          <a:p>
            <a:fld id="{4C908366-E7B7-6348-9AC8-2FA061167B73}" type="slidenum">
              <a:rPr lang="en-US" smtClean="0"/>
              <a:pPr/>
              <a:t>10</a:t>
            </a:fld>
            <a:endParaRPr lang="en-US"/>
          </a:p>
        </p:txBody>
      </p:sp>
    </p:spTree>
    <p:extLst>
      <p:ext uri="{BB962C8B-B14F-4D97-AF65-F5344CB8AC3E}">
        <p14:creationId xmlns:p14="http://schemas.microsoft.com/office/powerpoint/2010/main" val="3400181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090D4"/>
                </a:solidFill>
                <a:effectLst/>
                <a:latin typeface="Ubuntu" panose="020B0504030602030204" pitchFamily="34" charset="0"/>
              </a:rPr>
              <a:t>Case study: Save time strawing up on a farrow-to-finish pig unit</a:t>
            </a:r>
          </a:p>
          <a:p>
            <a:pPr algn="l"/>
            <a:r>
              <a:rPr lang="en-GB" b="0" i="1">
                <a:solidFill>
                  <a:srgbClr val="575756"/>
                </a:solidFill>
                <a:effectLst/>
                <a:latin typeface="Open Sans" panose="020B0606030504020204" pitchFamily="34" charset="0"/>
              </a:rPr>
              <a:t>Find out how the simple hack of hanging a penknife from a bale trolley saved one farmer £90 per year.</a:t>
            </a:r>
          </a:p>
          <a:p>
            <a:pPr algn="l"/>
            <a:r>
              <a:rPr lang="en-GB" b="1" i="0" u="sng">
                <a:solidFill>
                  <a:srgbClr val="1F4350"/>
                </a:solidFill>
                <a:effectLst/>
                <a:latin typeface="Open Sans" panose="020B0606030504020204" pitchFamily="34" charset="0"/>
                <a:hlinkClick r:id="rId3"/>
              </a:rPr>
              <a:t>Back to: Lean management case studies in the pork sector</a:t>
            </a:r>
            <a:endParaRPr lang="en-GB" b="0" i="0">
              <a:solidFill>
                <a:srgbClr val="575756"/>
              </a:solidFill>
              <a:effectLst/>
              <a:latin typeface="Open Sans" panose="020B0606030504020204" pitchFamily="34" charset="0"/>
            </a:endParaRPr>
          </a:p>
          <a:p>
            <a:pPr algn="l"/>
            <a:r>
              <a:rPr lang="en-GB" b="0" i="1">
                <a:solidFill>
                  <a:srgbClr val="95C11F"/>
                </a:solidFill>
                <a:effectLst/>
                <a:latin typeface="Ubuntu" panose="020B0504030602030204" pitchFamily="34" charset="0"/>
              </a:rPr>
              <a:t>The problem</a:t>
            </a:r>
          </a:p>
          <a:p>
            <a:pPr algn="l"/>
            <a:r>
              <a:rPr lang="en-GB" b="1" i="0">
                <a:solidFill>
                  <a:srgbClr val="575756"/>
                </a:solidFill>
                <a:effectLst/>
                <a:latin typeface="Open Sans" panose="020B0606030504020204" pitchFamily="34" charset="0"/>
              </a:rPr>
              <a:t>The unit: independent producer with 1,000 sows on an indoor farrow-to-finish unit.</a:t>
            </a:r>
            <a:endParaRPr lang="en-GB" b="0" i="0">
              <a:solidFill>
                <a:srgbClr val="575756"/>
              </a:solidFill>
              <a:effectLst/>
              <a:latin typeface="Open Sans" panose="020B0606030504020204" pitchFamily="34" charset="0"/>
            </a:endParaRPr>
          </a:p>
          <a:p>
            <a:pPr algn="l"/>
            <a:r>
              <a:rPr lang="en-GB" b="0" i="0">
                <a:solidFill>
                  <a:srgbClr val="575756"/>
                </a:solidFill>
                <a:effectLst/>
                <a:latin typeface="Open Sans" panose="020B0606030504020204" pitchFamily="34" charset="0"/>
              </a:rPr>
              <a:t>Sheds are mucked out three times a week and provided with fresh straw. However, through conducting a waste walk, the team realised that at least once a week (if not more), they wouldn’t have a penknife to hand to cut the string around the bales. As a result, someone has to go and look for a knife before the task can continue. While it only takes five minutes to find a knife and return to the task, this time soon adds up and also breaks the flow of the task.</a:t>
            </a:r>
          </a:p>
          <a:p>
            <a:pPr algn="l"/>
            <a:r>
              <a:rPr lang="en-GB" b="0" i="1">
                <a:solidFill>
                  <a:srgbClr val="95C11F"/>
                </a:solidFill>
                <a:effectLst/>
                <a:latin typeface="Ubuntu" panose="020B0504030602030204" pitchFamily="34" charset="0"/>
              </a:rPr>
              <a:t>The solution </a:t>
            </a:r>
            <a:r>
              <a:rPr lang="en-GB" b="1" i="1">
                <a:solidFill>
                  <a:srgbClr val="95C11F"/>
                </a:solidFill>
                <a:effectLst/>
                <a:latin typeface="Ubuntu" panose="020B0504030602030204" pitchFamily="34" charset="0"/>
              </a:rPr>
              <a:t>(solution 1 on the worksheet)</a:t>
            </a:r>
          </a:p>
          <a:p>
            <a:pPr algn="l"/>
            <a:r>
              <a:rPr lang="en-GB" b="0" i="0">
                <a:solidFill>
                  <a:srgbClr val="575756"/>
                </a:solidFill>
                <a:effectLst/>
                <a:latin typeface="Open Sans" panose="020B0606030504020204" pitchFamily="34" charset="0"/>
              </a:rPr>
              <a:t>Two solutions were discussed among the team:</a:t>
            </a:r>
          </a:p>
          <a:p>
            <a:pPr algn="l">
              <a:buFont typeface="+mj-lt"/>
              <a:buAutoNum type="arabicPeriod"/>
            </a:pPr>
            <a:r>
              <a:rPr lang="en-GB" b="0" i="0">
                <a:solidFill>
                  <a:srgbClr val="575756"/>
                </a:solidFill>
                <a:effectLst/>
                <a:latin typeface="Open Sans" panose="020B0606030504020204" pitchFamily="34" charset="0"/>
              </a:rPr>
              <a:t>Attach a penknife to the bale trolley with a chain so there is always a knife to hand.</a:t>
            </a:r>
          </a:p>
          <a:p>
            <a:pPr algn="l">
              <a:buFont typeface="+mj-lt"/>
              <a:buAutoNum type="arabicPeriod"/>
            </a:pPr>
            <a:r>
              <a:rPr lang="en-GB" b="0" i="0">
                <a:solidFill>
                  <a:srgbClr val="575756"/>
                </a:solidFill>
                <a:effectLst/>
                <a:latin typeface="Open Sans" panose="020B0606030504020204" pitchFamily="34" charset="0"/>
              </a:rPr>
              <a:t>Keep a length of bale twine on a nail by the door to split the bales using friction.</a:t>
            </a:r>
          </a:p>
          <a:p>
            <a:pPr algn="l"/>
            <a:r>
              <a:rPr lang="en-GB" b="0" i="1">
                <a:solidFill>
                  <a:srgbClr val="95C11F"/>
                </a:solidFill>
                <a:effectLst/>
                <a:latin typeface="Ubuntu" panose="020B0504030602030204" pitchFamily="34" charset="0"/>
              </a:rPr>
              <a:t>The costs</a:t>
            </a:r>
          </a:p>
          <a:p>
            <a:pPr algn="l"/>
            <a:r>
              <a:rPr lang="en-GB" b="0" i="0">
                <a:solidFill>
                  <a:srgbClr val="575756"/>
                </a:solidFill>
                <a:effectLst/>
                <a:latin typeface="Open Sans" panose="020B0606030504020204" pitchFamily="34" charset="0"/>
              </a:rPr>
              <a:t>Both solutions are low-cost options: £10 for a penknife and chain, or no costs for option two.</a:t>
            </a:r>
          </a:p>
          <a:p>
            <a:pPr algn="l"/>
            <a:r>
              <a:rPr lang="en-GB" b="0" i="1">
                <a:solidFill>
                  <a:srgbClr val="95C11F"/>
                </a:solidFill>
                <a:effectLst/>
                <a:latin typeface="Ubuntu" panose="020B0504030602030204" pitchFamily="34" charset="0"/>
              </a:rPr>
              <a:t>The benefits</a:t>
            </a:r>
          </a:p>
          <a:p>
            <a:pPr algn="l"/>
            <a:r>
              <a:rPr lang="en-GB" b="0" i="0">
                <a:solidFill>
                  <a:srgbClr val="575756"/>
                </a:solidFill>
                <a:effectLst/>
                <a:latin typeface="Open Sans" panose="020B0606030504020204" pitchFamily="34" charset="0"/>
              </a:rPr>
              <a:t>The estimated time saved from not having to look for a knife when mucking out equates to:</a:t>
            </a:r>
          </a:p>
          <a:p>
            <a:pPr algn="l">
              <a:buFont typeface="Arial" panose="020B0604020202020204" pitchFamily="34" charset="0"/>
              <a:buChar char="•"/>
            </a:pPr>
            <a:r>
              <a:rPr lang="en-GB" b="0" i="0">
                <a:solidFill>
                  <a:srgbClr val="575756"/>
                </a:solidFill>
                <a:effectLst/>
                <a:latin typeface="Open Sans" panose="020B0606030504020204" pitchFamily="34" charset="0"/>
              </a:rPr>
              <a:t>10 minutes per week</a:t>
            </a:r>
          </a:p>
          <a:p>
            <a:pPr algn="l">
              <a:buFont typeface="Arial" panose="020B0604020202020204" pitchFamily="34" charset="0"/>
              <a:buChar char="•"/>
            </a:pPr>
            <a:r>
              <a:rPr lang="en-GB" b="0" i="0">
                <a:solidFill>
                  <a:srgbClr val="575756"/>
                </a:solidFill>
                <a:effectLst/>
                <a:latin typeface="Open Sans" panose="020B0606030504020204" pitchFamily="34" charset="0"/>
              </a:rPr>
              <a:t>9 hours per year, or one shift (assuming a 9-hour day)</a:t>
            </a:r>
          </a:p>
          <a:p>
            <a:pPr algn="l">
              <a:buFont typeface="Arial" panose="020B0604020202020204" pitchFamily="34" charset="0"/>
              <a:buChar char="•"/>
            </a:pPr>
            <a:r>
              <a:rPr lang="en-GB" b="0" i="0">
                <a:solidFill>
                  <a:srgbClr val="575756"/>
                </a:solidFill>
                <a:effectLst/>
                <a:latin typeface="Open Sans" panose="020B0606030504020204" pitchFamily="34" charset="0"/>
              </a:rPr>
              <a:t>£90 per year in labour costs (assuming £10 per hour wage)</a:t>
            </a:r>
          </a:p>
          <a:p>
            <a:pPr algn="l"/>
            <a:r>
              <a:rPr lang="en-GB" b="0" i="0">
                <a:solidFill>
                  <a:srgbClr val="575756"/>
                </a:solidFill>
                <a:effectLst/>
                <a:latin typeface="Open Sans" panose="020B0606030504020204" pitchFamily="34" charset="0"/>
              </a:rPr>
              <a:t>The farmer reported that with this task completed more quickly, time could be put into other areas of production to yield further efficiencies across the business.</a:t>
            </a:r>
          </a:p>
          <a:p>
            <a:endParaRPr lang="en-GB"/>
          </a:p>
        </p:txBody>
      </p:sp>
      <p:sp>
        <p:nvSpPr>
          <p:cNvPr id="4" name="Slide Number Placeholder 3"/>
          <p:cNvSpPr>
            <a:spLocks noGrp="1"/>
          </p:cNvSpPr>
          <p:nvPr>
            <p:ph type="sldNum" sz="quarter" idx="5"/>
          </p:nvPr>
        </p:nvSpPr>
        <p:spPr/>
        <p:txBody>
          <a:bodyPr/>
          <a:lstStyle/>
          <a:p>
            <a:fld id="{4C908366-E7B7-6348-9AC8-2FA061167B73}" type="slidenum">
              <a:rPr lang="en-US" smtClean="0"/>
              <a:pPr/>
              <a:t>11</a:t>
            </a:fld>
            <a:endParaRPr lang="en-US"/>
          </a:p>
        </p:txBody>
      </p:sp>
    </p:spTree>
    <p:extLst>
      <p:ext uri="{BB962C8B-B14F-4D97-AF65-F5344CB8AC3E}">
        <p14:creationId xmlns:p14="http://schemas.microsoft.com/office/powerpoint/2010/main" val="2407838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090D4"/>
                </a:solidFill>
                <a:effectLst/>
                <a:latin typeface="Ubuntu" panose="020B0504030602030204" pitchFamily="34" charset="0"/>
              </a:rPr>
              <a:t>Capitalise on familiarity when moving and loading pigs</a:t>
            </a:r>
          </a:p>
          <a:p>
            <a:r>
              <a:rPr lang="en-GB" b="0" i="1">
                <a:solidFill>
                  <a:srgbClr val="575756"/>
                </a:solidFill>
                <a:effectLst/>
                <a:latin typeface="Open Sans" panose="020B0606030504020204" pitchFamily="34" charset="0"/>
              </a:rPr>
              <a:t>Find out how a simple change to the way pigs are moved and loaded saved over 40 hours over the course of a year.</a:t>
            </a:r>
          </a:p>
          <a:p>
            <a:pPr algn="l"/>
            <a:r>
              <a:rPr lang="en-GB" b="0" i="1">
                <a:solidFill>
                  <a:srgbClr val="95C11F"/>
                </a:solidFill>
                <a:effectLst/>
                <a:latin typeface="Ubuntu" panose="020B0504030602030204" pitchFamily="34" charset="0"/>
              </a:rPr>
              <a:t>The problem</a:t>
            </a:r>
          </a:p>
          <a:p>
            <a:pPr algn="l"/>
            <a:r>
              <a:rPr lang="en-GB" b="1" i="0">
                <a:solidFill>
                  <a:srgbClr val="575756"/>
                </a:solidFill>
                <a:effectLst/>
                <a:latin typeface="Open Sans" panose="020B0606030504020204" pitchFamily="34" charset="0"/>
              </a:rPr>
              <a:t>The unit: indoor farrow-to-finish unit with more than 1,000 sows across a multi-site operation.</a:t>
            </a:r>
            <a:endParaRPr lang="en-GB" b="0" i="0">
              <a:solidFill>
                <a:srgbClr val="575756"/>
              </a:solidFill>
              <a:effectLst/>
              <a:latin typeface="Open Sans" panose="020B0606030504020204" pitchFamily="34" charset="0"/>
            </a:endParaRPr>
          </a:p>
          <a:p>
            <a:pPr algn="l"/>
            <a:r>
              <a:rPr lang="en-GB" b="0" i="0">
                <a:solidFill>
                  <a:srgbClr val="575756"/>
                </a:solidFill>
                <a:effectLst/>
                <a:latin typeface="Open Sans" panose="020B0606030504020204" pitchFamily="34" charset="0"/>
              </a:rPr>
              <a:t>Finisher pigs are sorted into groups of bacon-weight pigs and loaded onto trailers. The finisher pens have two gates: one that can be closed off to allow staff to scrap the central dunging passage, and one at the rear used to sort the pigs.</a:t>
            </a:r>
          </a:p>
          <a:p>
            <a:pPr algn="l"/>
            <a:r>
              <a:rPr lang="en-GB" b="0" i="0">
                <a:solidFill>
                  <a:srgbClr val="575756"/>
                </a:solidFill>
                <a:effectLst/>
                <a:latin typeface="Open Sans" panose="020B0606030504020204" pitchFamily="34" charset="0"/>
              </a:rPr>
              <a:t>Before the waste walk, pigs were pulled from their pens through a rear-access gate into a yard for loading. The sorting and loading process took a team of three staff approximately two hours to complete each time, as pigs were hesitant to exit via the rear of the pens</a:t>
            </a:r>
          </a:p>
          <a:p>
            <a:pPr algn="l"/>
            <a:r>
              <a:rPr lang="en-GB" b="0" i="1">
                <a:solidFill>
                  <a:srgbClr val="95C11F"/>
                </a:solidFill>
                <a:effectLst/>
                <a:latin typeface="Ubuntu" panose="020B0504030602030204" pitchFamily="34" charset="0"/>
              </a:rPr>
              <a:t>The solution </a:t>
            </a:r>
            <a:r>
              <a:rPr lang="en-GB" b="1" i="1">
                <a:solidFill>
                  <a:srgbClr val="95C11F"/>
                </a:solidFill>
                <a:effectLst/>
                <a:latin typeface="Ubuntu" panose="020B0504030602030204" pitchFamily="34" charset="0"/>
              </a:rPr>
              <a:t>(solution 6 on the worksheet)</a:t>
            </a:r>
          </a:p>
          <a:p>
            <a:pPr algn="l"/>
            <a:r>
              <a:rPr lang="en-GB" b="0" i="0">
                <a:solidFill>
                  <a:srgbClr val="575756"/>
                </a:solidFill>
                <a:effectLst/>
                <a:latin typeface="Open Sans" panose="020B0606030504020204" pitchFamily="34" charset="0"/>
              </a:rPr>
              <a:t>Following the waste walk and discussion, the team decided to try sorting pigs through the internal gates into the central dunging passage that they are more familiar with, instead of through the rear gates.</a:t>
            </a:r>
          </a:p>
          <a:p>
            <a:pPr algn="l"/>
            <a:r>
              <a:rPr lang="en-GB" b="0" i="0">
                <a:solidFill>
                  <a:srgbClr val="575756"/>
                </a:solidFill>
                <a:effectLst/>
                <a:latin typeface="Open Sans" panose="020B0606030504020204" pitchFamily="34" charset="0"/>
              </a:rPr>
              <a:t>The result was noticeable straightaway, with pigs being less stressed and hesitant and easier to sort and load.</a:t>
            </a:r>
          </a:p>
          <a:p>
            <a:pPr algn="l"/>
            <a:r>
              <a:rPr lang="en-GB" b="0" i="1">
                <a:solidFill>
                  <a:srgbClr val="95C11F"/>
                </a:solidFill>
                <a:effectLst/>
                <a:latin typeface="Ubuntu" panose="020B0504030602030204" pitchFamily="34" charset="0"/>
              </a:rPr>
              <a:t>The costs</a:t>
            </a:r>
          </a:p>
          <a:p>
            <a:pPr algn="l"/>
            <a:r>
              <a:rPr lang="en-GB" b="0" i="0">
                <a:solidFill>
                  <a:srgbClr val="575756"/>
                </a:solidFill>
                <a:effectLst/>
                <a:latin typeface="Open Sans" panose="020B0606030504020204" pitchFamily="34" charset="0"/>
              </a:rPr>
              <a:t>No cost: This improvement only required a change in practice, rather than any investment.</a:t>
            </a:r>
          </a:p>
          <a:p>
            <a:pPr algn="l"/>
            <a:r>
              <a:rPr lang="en-GB" b="0" i="1">
                <a:solidFill>
                  <a:srgbClr val="95C11F"/>
                </a:solidFill>
                <a:effectLst/>
                <a:latin typeface="Ubuntu" panose="020B0504030602030204" pitchFamily="34" charset="0"/>
              </a:rPr>
              <a:t>The benefits</a:t>
            </a:r>
          </a:p>
          <a:p>
            <a:pPr algn="l"/>
            <a:r>
              <a:rPr lang="en-GB" b="0" i="0">
                <a:solidFill>
                  <a:srgbClr val="575756"/>
                </a:solidFill>
                <a:effectLst/>
                <a:latin typeface="Open Sans" panose="020B0606030504020204" pitchFamily="34" charset="0"/>
              </a:rPr>
              <a:t>The time taken to complete the task fell from 1 hour 40 minutes to 20 minutes.</a:t>
            </a:r>
          </a:p>
          <a:p>
            <a:pPr algn="l"/>
            <a:r>
              <a:rPr lang="en-GB" b="0" i="0">
                <a:solidFill>
                  <a:srgbClr val="575756"/>
                </a:solidFill>
                <a:effectLst/>
                <a:latin typeface="Open Sans" panose="020B0606030504020204" pitchFamily="34" charset="0"/>
              </a:rPr>
              <a:t>The estimated savings are:</a:t>
            </a:r>
          </a:p>
          <a:p>
            <a:pPr algn="l">
              <a:buFont typeface="Arial" panose="020B0604020202020204" pitchFamily="34" charset="0"/>
              <a:buChar char="•"/>
            </a:pPr>
            <a:r>
              <a:rPr lang="en-GB" b="0" i="0">
                <a:solidFill>
                  <a:srgbClr val="575756"/>
                </a:solidFill>
                <a:effectLst/>
                <a:latin typeface="Open Sans" panose="020B0606030504020204" pitchFamily="34" charset="0"/>
              </a:rPr>
              <a:t>1 hour 40 minutes per staff member, or five hours in total across the team of three, each time pigs are loaded</a:t>
            </a:r>
          </a:p>
          <a:p>
            <a:pPr algn="l">
              <a:buFont typeface="Arial" panose="020B0604020202020204" pitchFamily="34" charset="0"/>
              <a:buChar char="•"/>
            </a:pPr>
            <a:r>
              <a:rPr lang="en-GB" b="0" i="0">
                <a:solidFill>
                  <a:srgbClr val="575756"/>
                </a:solidFill>
                <a:effectLst/>
                <a:latin typeface="Open Sans" panose="020B0606030504020204" pitchFamily="34" charset="0"/>
              </a:rPr>
              <a:t>The task is repeated twice every three months (first and third draw), which equates to 40 hours saved over the course of a year</a:t>
            </a:r>
          </a:p>
          <a:p>
            <a:pPr algn="l">
              <a:buFont typeface="Arial" panose="020B0604020202020204" pitchFamily="34" charset="0"/>
              <a:buChar char="•"/>
            </a:pPr>
            <a:r>
              <a:rPr lang="en-GB" b="0" i="0">
                <a:solidFill>
                  <a:srgbClr val="575756"/>
                </a:solidFill>
                <a:effectLst/>
                <a:latin typeface="Open Sans" panose="020B0606030504020204" pitchFamily="34" charset="0"/>
              </a:rPr>
              <a:t>Total costs saved in a year through reduced labour is approximately £400 (assuming £10 per hour wage)</a:t>
            </a:r>
          </a:p>
          <a:p>
            <a:pPr algn="l"/>
            <a:r>
              <a:rPr lang="en-GB" b="0" i="0">
                <a:solidFill>
                  <a:srgbClr val="575756"/>
                </a:solidFill>
                <a:effectLst/>
                <a:latin typeface="Open Sans" panose="020B0606030504020204" pitchFamily="34" charset="0"/>
              </a:rPr>
              <a:t>The most significant difference for staff was that the task was notably shorter and less stressful, which freed up time to complete other important tasks.</a:t>
            </a:r>
          </a:p>
          <a:p>
            <a:pPr algn="l"/>
            <a:r>
              <a:rPr lang="en-GB" b="0" i="0">
                <a:solidFill>
                  <a:srgbClr val="575756"/>
                </a:solidFill>
                <a:effectLst/>
                <a:latin typeface="Open Sans" panose="020B0606030504020204" pitchFamily="34" charset="0"/>
              </a:rPr>
              <a:t>The pigs were also less stressed.</a:t>
            </a:r>
          </a:p>
          <a:p>
            <a:endParaRPr lang="en-GB"/>
          </a:p>
        </p:txBody>
      </p:sp>
      <p:sp>
        <p:nvSpPr>
          <p:cNvPr id="4" name="Slide Number Placeholder 3"/>
          <p:cNvSpPr>
            <a:spLocks noGrp="1"/>
          </p:cNvSpPr>
          <p:nvPr>
            <p:ph type="sldNum" sz="quarter" idx="5"/>
          </p:nvPr>
        </p:nvSpPr>
        <p:spPr/>
        <p:txBody>
          <a:bodyPr/>
          <a:lstStyle/>
          <a:p>
            <a:fld id="{4C908366-E7B7-6348-9AC8-2FA061167B73}" type="slidenum">
              <a:rPr lang="en-US" smtClean="0"/>
              <a:pPr/>
              <a:t>12</a:t>
            </a:fld>
            <a:endParaRPr lang="en-US"/>
          </a:p>
        </p:txBody>
      </p:sp>
    </p:spTree>
    <p:extLst>
      <p:ext uri="{BB962C8B-B14F-4D97-AF65-F5344CB8AC3E}">
        <p14:creationId xmlns:p14="http://schemas.microsoft.com/office/powerpoint/2010/main" val="3421657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090D4"/>
                </a:solidFill>
                <a:effectLst/>
                <a:latin typeface="Ubuntu" panose="020B0504030602030204" pitchFamily="34" charset="0"/>
              </a:rPr>
              <a:t>Case study: Shadow boards save farmer over £1,000 per year</a:t>
            </a:r>
          </a:p>
          <a:p>
            <a:r>
              <a:rPr lang="en-GB" b="0" i="1">
                <a:solidFill>
                  <a:srgbClr val="575756"/>
                </a:solidFill>
                <a:effectLst/>
                <a:latin typeface="Open Sans"/>
                <a:ea typeface="Open Sans"/>
                <a:cs typeface="Open Sans"/>
              </a:rPr>
              <a:t>This case study demonstrates how a simple low-cost change can improve efficiency as well as team relationships</a:t>
            </a:r>
            <a:r>
              <a:rPr lang="en-GB" i="1">
                <a:solidFill>
                  <a:srgbClr val="575756"/>
                </a:solidFill>
                <a:latin typeface="Open Sans"/>
                <a:ea typeface="Open Sans"/>
                <a:cs typeface="Open Sans"/>
              </a:rPr>
              <a:t>.</a:t>
            </a:r>
            <a:endParaRPr lang="en-GB" b="0" i="1">
              <a:solidFill>
                <a:srgbClr val="575756"/>
              </a:solidFill>
              <a:effectLst/>
              <a:latin typeface="Open Sans" panose="020B0606030504020204" pitchFamily="34" charset="0"/>
              <a:ea typeface="Open Sans"/>
              <a:cs typeface="Open Sans"/>
            </a:endParaRPr>
          </a:p>
          <a:p>
            <a:pPr algn="l"/>
            <a:r>
              <a:rPr lang="en-GB" b="0" i="1">
                <a:solidFill>
                  <a:srgbClr val="95C11F"/>
                </a:solidFill>
                <a:effectLst/>
                <a:latin typeface="Ubuntu" panose="020B0504030602030204" pitchFamily="34" charset="0"/>
              </a:rPr>
              <a:t>The problem</a:t>
            </a:r>
          </a:p>
          <a:p>
            <a:pPr algn="l"/>
            <a:r>
              <a:rPr lang="en-GB" b="1" i="0">
                <a:solidFill>
                  <a:srgbClr val="575756"/>
                </a:solidFill>
                <a:effectLst/>
                <a:latin typeface="Open Sans" panose="020B0606030504020204" pitchFamily="34" charset="0"/>
              </a:rPr>
              <a:t>The unit: independent producer with 1,000 sows outdoors, finished indoors, alongside an arable enterprise.</a:t>
            </a:r>
            <a:endParaRPr lang="en-GB" b="0" i="0">
              <a:solidFill>
                <a:srgbClr val="575756"/>
              </a:solidFill>
              <a:effectLst/>
              <a:latin typeface="Open Sans" panose="020B0606030504020204" pitchFamily="34" charset="0"/>
            </a:endParaRPr>
          </a:p>
          <a:p>
            <a:pPr algn="l"/>
            <a:r>
              <a:rPr lang="en-GB" b="0" i="0">
                <a:solidFill>
                  <a:srgbClr val="575756"/>
                </a:solidFill>
                <a:effectLst/>
                <a:latin typeface="Open Sans" panose="020B0606030504020204" pitchFamily="34" charset="0"/>
              </a:rPr>
              <a:t>Following a waste walk and discussions with the pig unit and arable staff, a recurring and frustrating issue was highlighted – there was never the right size spanner to hand when it was needed. This was an issue throughout the year, but particularly noted during harvest when equipment needed frequent adjustments, maintenance and repair.</a:t>
            </a:r>
          </a:p>
          <a:p>
            <a:pPr algn="l"/>
            <a:r>
              <a:rPr lang="en-GB" b="0" i="0">
                <a:solidFill>
                  <a:srgbClr val="575756"/>
                </a:solidFill>
                <a:effectLst/>
                <a:latin typeface="Open Sans" panose="020B0606030504020204" pitchFamily="34" charset="0"/>
              </a:rPr>
              <a:t>As a result, work would come to a halt while someone went to find a spanner.</a:t>
            </a:r>
          </a:p>
          <a:p>
            <a:pPr algn="l"/>
            <a:r>
              <a:rPr lang="en-GB" b="0" i="0">
                <a:solidFill>
                  <a:srgbClr val="575756"/>
                </a:solidFill>
                <a:effectLst/>
                <a:latin typeface="Open Sans" panose="020B0606030504020204" pitchFamily="34" charset="0"/>
              </a:rPr>
              <a:t>On the pig unit, and during winter on the arable unit, this would happen 1–2 times a month, wasting about 15 minutes each time (looking and waiting). During harvest, however, this happened more often and could waste up to one hour each time to go and find a spanner and take it back to the field.</a:t>
            </a:r>
          </a:p>
          <a:p>
            <a:pPr algn="l"/>
            <a:r>
              <a:rPr lang="en-GB" b="0" i="0">
                <a:solidFill>
                  <a:srgbClr val="575756"/>
                </a:solidFill>
                <a:effectLst/>
                <a:latin typeface="Open Sans" panose="020B0606030504020204" pitchFamily="34" charset="0"/>
              </a:rPr>
              <a:t>Over the course of a year, the team calculated that more than 30 hours had been wasted through looking for the right tool (usually a 13mm spanner) to complete tasks.</a:t>
            </a:r>
          </a:p>
          <a:p>
            <a:pPr algn="l"/>
            <a:r>
              <a:rPr lang="en-GB" b="0" i="1">
                <a:solidFill>
                  <a:srgbClr val="95C11F"/>
                </a:solidFill>
                <a:effectLst/>
                <a:latin typeface="Ubuntu" panose="020B0504030602030204" pitchFamily="34" charset="0"/>
              </a:rPr>
              <a:t>The solution </a:t>
            </a:r>
            <a:r>
              <a:rPr lang="en-GB" b="1" i="1">
                <a:solidFill>
                  <a:srgbClr val="95C11F"/>
                </a:solidFill>
                <a:effectLst/>
                <a:latin typeface="Ubuntu" panose="020B0504030602030204" pitchFamily="34" charset="0"/>
              </a:rPr>
              <a:t>(solution 4 on the worksheet)</a:t>
            </a:r>
          </a:p>
          <a:p>
            <a:pPr algn="l"/>
            <a:r>
              <a:rPr lang="en-GB" b="0" i="0">
                <a:solidFill>
                  <a:srgbClr val="575756"/>
                </a:solidFill>
                <a:effectLst/>
                <a:latin typeface="Open Sans" panose="020B0606030504020204" pitchFamily="34" charset="0"/>
              </a:rPr>
              <a:t>The team came up with two low-cost solutions:</a:t>
            </a:r>
          </a:p>
          <a:p>
            <a:pPr algn="l">
              <a:buFont typeface="+mj-lt"/>
              <a:buAutoNum type="arabicPeriod"/>
            </a:pPr>
            <a:r>
              <a:rPr lang="en-GB" b="0" i="0">
                <a:solidFill>
                  <a:srgbClr val="575756"/>
                </a:solidFill>
                <a:effectLst/>
                <a:latin typeface="Open Sans" panose="020B0606030504020204" pitchFamily="34" charset="0"/>
              </a:rPr>
              <a:t>Equip each member of staff with their own 13mm spanner.</a:t>
            </a:r>
          </a:p>
          <a:p>
            <a:pPr algn="l">
              <a:buFont typeface="+mj-lt"/>
              <a:buAutoNum type="arabicPeriod"/>
            </a:pPr>
            <a:r>
              <a:rPr lang="en-GB" b="0" i="0">
                <a:solidFill>
                  <a:srgbClr val="575756"/>
                </a:solidFill>
                <a:effectLst/>
                <a:latin typeface="Open Sans" panose="020B0606030504020204" pitchFamily="34" charset="0"/>
              </a:rPr>
              <a:t>Implement shadow boards alongside each piece of equipment or machinery that needs a 13mm spanner so it is obvious when tools are missing.</a:t>
            </a:r>
          </a:p>
          <a:p>
            <a:pPr algn="l"/>
            <a:r>
              <a:rPr lang="en-GB" b="0" i="0">
                <a:solidFill>
                  <a:srgbClr val="575756"/>
                </a:solidFill>
                <a:effectLst/>
                <a:latin typeface="Open Sans" panose="020B0606030504020204" pitchFamily="34" charset="0"/>
              </a:rPr>
              <a:t>The team opted for the shadow boards, as personal spanners could be put down, lost or left in overalls. The shadow boards stay with the equipment and machinery, and provide a quick visual cue to make sure no tools are missing before leaving the yard. If anything is missing, they are replaced with new ones from the store before leaving for the day’s tasks.</a:t>
            </a:r>
          </a:p>
          <a:p>
            <a:pPr algn="l"/>
            <a:r>
              <a:rPr lang="en-GB" b="0" i="1">
                <a:solidFill>
                  <a:srgbClr val="95C11F"/>
                </a:solidFill>
                <a:effectLst/>
                <a:latin typeface="Ubuntu" panose="020B0504030602030204" pitchFamily="34" charset="0"/>
              </a:rPr>
              <a:t>The costs</a:t>
            </a:r>
          </a:p>
          <a:p>
            <a:pPr algn="l">
              <a:buFont typeface="Arial" panose="020B0604020202020204" pitchFamily="34" charset="0"/>
              <a:buChar char="•"/>
            </a:pPr>
            <a:r>
              <a:rPr lang="en-GB" b="0" i="0">
                <a:solidFill>
                  <a:srgbClr val="575756"/>
                </a:solidFill>
                <a:effectLst/>
                <a:latin typeface="Open Sans" panose="020B0606030504020204" pitchFamily="34" charset="0"/>
              </a:rPr>
              <a:t>£40 for 20 spanners (£2 per spanner, those not kept on shadow boards were kept in the store); 18 spanners were still present 12 months later</a:t>
            </a:r>
          </a:p>
          <a:p>
            <a:pPr algn="l">
              <a:buFont typeface="Arial" panose="020B0604020202020204" pitchFamily="34" charset="0"/>
              <a:buChar char="•"/>
            </a:pPr>
            <a:r>
              <a:rPr lang="en-GB" b="0" i="0">
                <a:solidFill>
                  <a:srgbClr val="575756"/>
                </a:solidFill>
                <a:effectLst/>
                <a:latin typeface="Open Sans" panose="020B0606030504020204" pitchFamily="34" charset="0"/>
              </a:rPr>
              <a:t>£20 for plywood and bolts to build the shadow boards</a:t>
            </a:r>
          </a:p>
          <a:p>
            <a:pPr algn="l"/>
            <a:r>
              <a:rPr lang="en-GB" b="0" i="1">
                <a:solidFill>
                  <a:srgbClr val="95C11F"/>
                </a:solidFill>
                <a:effectLst/>
                <a:latin typeface="Ubuntu" panose="020B0504030602030204" pitchFamily="34" charset="0"/>
              </a:rPr>
              <a:t>The benefits</a:t>
            </a:r>
          </a:p>
          <a:p>
            <a:pPr algn="l"/>
            <a:r>
              <a:rPr lang="en-GB" b="0" i="0">
                <a:solidFill>
                  <a:srgbClr val="575756"/>
                </a:solidFill>
                <a:effectLst/>
                <a:latin typeface="Open Sans" panose="020B0606030504020204" pitchFamily="34" charset="0"/>
              </a:rPr>
              <a:t>The estimated time and cost saving was:</a:t>
            </a:r>
          </a:p>
          <a:p>
            <a:pPr algn="l">
              <a:buFont typeface="Arial" panose="020B0604020202020204" pitchFamily="34" charset="0"/>
              <a:buChar char="•"/>
            </a:pPr>
            <a:r>
              <a:rPr lang="en-GB" b="0" i="0">
                <a:solidFill>
                  <a:srgbClr val="575756"/>
                </a:solidFill>
                <a:effectLst/>
                <a:latin typeface="Open Sans" panose="020B0606030504020204" pitchFamily="34" charset="0"/>
              </a:rPr>
              <a:t>30 hours per year per person saved on expensive tasks (average cost per hour approximately £40)</a:t>
            </a:r>
          </a:p>
          <a:p>
            <a:pPr algn="l">
              <a:buFont typeface="Arial" panose="020B0604020202020204" pitchFamily="34" charset="0"/>
              <a:buChar char="•"/>
            </a:pPr>
            <a:r>
              <a:rPr lang="en-GB" b="0" i="0">
                <a:solidFill>
                  <a:srgbClr val="575756"/>
                </a:solidFill>
                <a:effectLst/>
                <a:latin typeface="Open Sans" panose="020B0606030504020204" pitchFamily="34" charset="0"/>
              </a:rPr>
              <a:t>Typical annual saving approximately £1,200</a:t>
            </a:r>
          </a:p>
          <a:p>
            <a:pPr algn="l"/>
            <a:r>
              <a:rPr lang="en-GB" b="0" i="0">
                <a:solidFill>
                  <a:srgbClr val="575756"/>
                </a:solidFill>
                <a:effectLst/>
                <a:latin typeface="Open Sans" panose="020B0606030504020204" pitchFamily="34" charset="0"/>
              </a:rPr>
              <a:t>In addition to the time and cost savings, staff relationships are less strained, especially during the busy harvest periods</a:t>
            </a:r>
          </a:p>
          <a:p>
            <a:endParaRPr lang="en-GB"/>
          </a:p>
        </p:txBody>
      </p:sp>
      <p:sp>
        <p:nvSpPr>
          <p:cNvPr id="4" name="Slide Number Placeholder 3"/>
          <p:cNvSpPr>
            <a:spLocks noGrp="1"/>
          </p:cNvSpPr>
          <p:nvPr>
            <p:ph type="sldNum" sz="quarter" idx="5"/>
          </p:nvPr>
        </p:nvSpPr>
        <p:spPr/>
        <p:txBody>
          <a:bodyPr/>
          <a:lstStyle/>
          <a:p>
            <a:fld id="{4C908366-E7B7-6348-9AC8-2FA061167B73}" type="slidenum">
              <a:rPr lang="en-US" smtClean="0"/>
              <a:pPr/>
              <a:t>13</a:t>
            </a:fld>
            <a:endParaRPr lang="en-US"/>
          </a:p>
        </p:txBody>
      </p:sp>
    </p:spTree>
    <p:extLst>
      <p:ext uri="{BB962C8B-B14F-4D97-AF65-F5344CB8AC3E}">
        <p14:creationId xmlns:p14="http://schemas.microsoft.com/office/powerpoint/2010/main" val="2943672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090D4"/>
                </a:solidFill>
                <a:effectLst/>
                <a:latin typeface="Ubuntu" panose="020B0504030602030204" pitchFamily="34" charset="0"/>
              </a:rPr>
              <a:t>Case study: Optimise staff time at weaning</a:t>
            </a:r>
          </a:p>
          <a:p>
            <a:r>
              <a:rPr lang="en-GB" b="0" i="1">
                <a:solidFill>
                  <a:srgbClr val="575756"/>
                </a:solidFill>
                <a:effectLst/>
                <a:latin typeface="Open Sans"/>
                <a:ea typeface="Open Sans"/>
                <a:cs typeface="Open Sans"/>
              </a:rPr>
              <a:t>Find out about the simple changes a producer made to add value and increase efficiency at weaning</a:t>
            </a:r>
            <a:r>
              <a:rPr lang="en-GB" i="1">
                <a:solidFill>
                  <a:srgbClr val="575756"/>
                </a:solidFill>
                <a:latin typeface="Open Sans"/>
                <a:ea typeface="Open Sans"/>
                <a:cs typeface="Open Sans"/>
              </a:rPr>
              <a:t>.</a:t>
            </a:r>
            <a:endParaRPr lang="en-GB" b="0" i="1">
              <a:solidFill>
                <a:srgbClr val="575756"/>
              </a:solidFill>
              <a:effectLst/>
              <a:latin typeface="Open Sans" panose="020B0606030504020204" pitchFamily="34" charset="0"/>
              <a:ea typeface="Open Sans"/>
              <a:cs typeface="Open Sans"/>
            </a:endParaRPr>
          </a:p>
          <a:p>
            <a:pPr algn="l"/>
            <a:r>
              <a:rPr lang="en-GB" i="1">
                <a:solidFill>
                  <a:srgbClr val="95C11F"/>
                </a:solidFill>
                <a:latin typeface="Ubuntu"/>
              </a:rPr>
              <a:t>The</a:t>
            </a:r>
            <a:r>
              <a:rPr lang="en-GB" b="0" i="1">
                <a:solidFill>
                  <a:srgbClr val="95C11F"/>
                </a:solidFill>
                <a:effectLst/>
                <a:latin typeface="Ubuntu"/>
              </a:rPr>
              <a:t> problem</a:t>
            </a:r>
            <a:r>
              <a:rPr lang="en-GB" i="1">
                <a:solidFill>
                  <a:srgbClr val="95C11F"/>
                </a:solidFill>
                <a:latin typeface="Ubuntu"/>
              </a:rPr>
              <a:t>.</a:t>
            </a:r>
            <a:endParaRPr lang="en-GB" b="0" i="1">
              <a:solidFill>
                <a:srgbClr val="95C11F"/>
              </a:solidFill>
              <a:effectLst/>
              <a:latin typeface="Ubuntu"/>
            </a:endParaRPr>
          </a:p>
          <a:p>
            <a:pPr algn="l"/>
            <a:r>
              <a:rPr lang="en-GB" b="1" i="0">
                <a:solidFill>
                  <a:srgbClr val="575756"/>
                </a:solidFill>
                <a:effectLst/>
                <a:latin typeface="Open Sans" panose="020B0606030504020204" pitchFamily="34" charset="0"/>
              </a:rPr>
              <a:t>The unit: independent farrow-to-finish producer with 1,000 sows.</a:t>
            </a:r>
            <a:endParaRPr lang="en-GB" b="0" i="0">
              <a:solidFill>
                <a:srgbClr val="575756"/>
              </a:solidFill>
              <a:effectLst/>
              <a:latin typeface="Open Sans" panose="020B0606030504020204" pitchFamily="34" charset="0"/>
            </a:endParaRPr>
          </a:p>
          <a:p>
            <a:pPr algn="l"/>
            <a:r>
              <a:rPr lang="en-GB" b="0" i="0">
                <a:solidFill>
                  <a:srgbClr val="575756"/>
                </a:solidFill>
                <a:effectLst/>
                <a:latin typeface="Open Sans" panose="020B0606030504020204" pitchFamily="34" charset="0"/>
              </a:rPr>
              <a:t>At weaning, two teams of two staff remove the sows from the farrowing crates and then sort the piglets as they are moved to their new accommodation. The trailer used to take the piglets to the farrowing sheds has a maximum capacity of 150 piglets.</a:t>
            </a:r>
          </a:p>
          <a:p>
            <a:pPr algn="l"/>
            <a:r>
              <a:rPr lang="en-GB" b="0" i="0">
                <a:solidFill>
                  <a:srgbClr val="575756"/>
                </a:solidFill>
                <a:effectLst/>
                <a:latin typeface="Open Sans" panose="020B0606030504020204" pitchFamily="34" charset="0"/>
              </a:rPr>
              <a:t>Before a waste walk was carried out, the pens of piglets were emptied into a central passage then sorted into batches of 150 piglets to load onto the trailer.</a:t>
            </a:r>
          </a:p>
          <a:p>
            <a:pPr algn="l"/>
            <a:r>
              <a:rPr lang="en-GB" b="0" i="0">
                <a:solidFill>
                  <a:srgbClr val="575756"/>
                </a:solidFill>
                <a:effectLst/>
                <a:latin typeface="Open Sans" panose="020B0606030504020204" pitchFamily="34" charset="0"/>
              </a:rPr>
              <a:t>Only one team of two is needed to load the piglets onto the trailer. This means at any given period, two people are waiting, and it could also result in double-counting and inaccurate numbers of piglets being loaded.</a:t>
            </a:r>
          </a:p>
          <a:p>
            <a:pPr algn="l"/>
            <a:r>
              <a:rPr lang="en-GB" b="0" i="1">
                <a:solidFill>
                  <a:srgbClr val="95C11F"/>
                </a:solidFill>
                <a:effectLst/>
                <a:latin typeface="Ubuntu" panose="020B0504030602030204" pitchFamily="34" charset="0"/>
              </a:rPr>
              <a:t>The solution </a:t>
            </a:r>
            <a:r>
              <a:rPr lang="en-GB" b="1" i="1">
                <a:solidFill>
                  <a:srgbClr val="95C11F"/>
                </a:solidFill>
                <a:effectLst/>
                <a:latin typeface="Ubuntu" panose="020B0504030602030204" pitchFamily="34" charset="0"/>
              </a:rPr>
              <a:t>(solution 3 on the worksheet)</a:t>
            </a:r>
          </a:p>
          <a:p>
            <a:pPr algn="l"/>
            <a:r>
              <a:rPr lang="en-GB" b="0" i="0">
                <a:solidFill>
                  <a:srgbClr val="575756"/>
                </a:solidFill>
                <a:effectLst/>
                <a:latin typeface="Open Sans" panose="020B0606030504020204" pitchFamily="34" charset="0"/>
              </a:rPr>
              <a:t>The passage in the farrowing shed is long enough to be split into three sections in which to sort the piglets into three batches of 150. This would allow one team to load piglets onto the trailer, while the other could continue to sort piglets.</a:t>
            </a:r>
          </a:p>
          <a:p>
            <a:pPr algn="l"/>
            <a:r>
              <a:rPr lang="en-GB" b="0" i="0">
                <a:solidFill>
                  <a:srgbClr val="575756"/>
                </a:solidFill>
                <a:effectLst/>
                <a:latin typeface="Open Sans" panose="020B0606030504020204" pitchFamily="34" charset="0"/>
              </a:rPr>
              <a:t>Having sectioned areas also enabled the team to sort piglets by gender and size and made it easier to identify any light piglets.</a:t>
            </a:r>
          </a:p>
          <a:p>
            <a:pPr algn="l"/>
            <a:r>
              <a:rPr lang="en-GB" b="0" i="1">
                <a:solidFill>
                  <a:srgbClr val="95C11F"/>
                </a:solidFill>
                <a:effectLst/>
                <a:latin typeface="Ubuntu" panose="020B0504030602030204" pitchFamily="34" charset="0"/>
              </a:rPr>
              <a:t>The costs</a:t>
            </a:r>
          </a:p>
          <a:p>
            <a:pPr algn="l"/>
            <a:r>
              <a:rPr lang="en-GB" b="0" i="0">
                <a:solidFill>
                  <a:srgbClr val="575756"/>
                </a:solidFill>
                <a:effectLst/>
                <a:latin typeface="Open Sans" panose="020B0606030504020204" pitchFamily="34" charset="0"/>
              </a:rPr>
              <a:t>There were no costs to implement this change in practice.</a:t>
            </a:r>
          </a:p>
          <a:p>
            <a:pPr algn="l"/>
            <a:r>
              <a:rPr lang="en-GB" b="0" i="1">
                <a:solidFill>
                  <a:srgbClr val="95C11F"/>
                </a:solidFill>
                <a:effectLst/>
                <a:latin typeface="Ubuntu" panose="020B0504030602030204" pitchFamily="34" charset="0"/>
              </a:rPr>
              <a:t>The benefits</a:t>
            </a:r>
          </a:p>
          <a:p>
            <a:pPr algn="l"/>
            <a:r>
              <a:rPr lang="en-GB" b="0" i="0">
                <a:solidFill>
                  <a:srgbClr val="575756"/>
                </a:solidFill>
                <a:effectLst/>
                <a:latin typeface="Open Sans" panose="020B0606030504020204" pitchFamily="34" charset="0"/>
              </a:rPr>
              <a:t>Estimated time and cost savings:</a:t>
            </a:r>
          </a:p>
          <a:p>
            <a:pPr algn="l">
              <a:buFont typeface="Arial" panose="020B0604020202020204" pitchFamily="34" charset="0"/>
              <a:buChar char="•"/>
            </a:pPr>
            <a:r>
              <a:rPr lang="en-GB" b="0" i="0">
                <a:solidFill>
                  <a:srgbClr val="575756"/>
                </a:solidFill>
                <a:effectLst/>
                <a:latin typeface="Open Sans" panose="020B0606030504020204" pitchFamily="34" charset="0"/>
              </a:rPr>
              <a:t>1 hour every three weeks (based on two staff waiting to load or sort piglets)</a:t>
            </a:r>
          </a:p>
          <a:p>
            <a:pPr algn="l">
              <a:buFont typeface="Arial" panose="020B0604020202020204" pitchFamily="34" charset="0"/>
              <a:buChar char="•"/>
            </a:pPr>
            <a:r>
              <a:rPr lang="en-GB" b="0" i="0">
                <a:solidFill>
                  <a:srgbClr val="575756"/>
                </a:solidFill>
                <a:effectLst/>
                <a:latin typeface="Open Sans" panose="020B0606030504020204" pitchFamily="34" charset="0"/>
              </a:rPr>
              <a:t>17 hours per year</a:t>
            </a:r>
          </a:p>
          <a:p>
            <a:pPr algn="l">
              <a:buFont typeface="Arial" panose="020B0604020202020204" pitchFamily="34" charset="0"/>
              <a:buChar char="•"/>
            </a:pPr>
            <a:r>
              <a:rPr lang="en-GB" b="0" i="0">
                <a:solidFill>
                  <a:srgbClr val="575756"/>
                </a:solidFill>
                <a:effectLst/>
                <a:latin typeface="Open Sans" panose="020B0606030504020204" pitchFamily="34" charset="0"/>
              </a:rPr>
              <a:t>£170 per annum in labour costs (assuming £10 per hour wage)</a:t>
            </a:r>
          </a:p>
          <a:p>
            <a:pPr algn="l"/>
            <a:r>
              <a:rPr lang="en-GB" b="0" i="0">
                <a:solidFill>
                  <a:srgbClr val="575756"/>
                </a:solidFill>
                <a:effectLst/>
                <a:latin typeface="Open Sans" panose="020B0606030504020204" pitchFamily="34" charset="0"/>
              </a:rPr>
              <a:t>While the savings are minimal, the real value realised by the farmer came from:</a:t>
            </a:r>
          </a:p>
          <a:p>
            <a:pPr algn="l">
              <a:buFont typeface="Arial" panose="020B0604020202020204" pitchFamily="34" charset="0"/>
              <a:buChar char="•"/>
            </a:pPr>
            <a:r>
              <a:rPr lang="en-GB" b="0" i="0">
                <a:solidFill>
                  <a:srgbClr val="575756"/>
                </a:solidFill>
                <a:effectLst/>
                <a:latin typeface="Open Sans" panose="020B0606030504020204" pitchFamily="34" charset="0"/>
              </a:rPr>
              <a:t>Sorting piglets by size leading to consistent groups of finishing pigs</a:t>
            </a:r>
          </a:p>
          <a:p>
            <a:pPr algn="l">
              <a:buFont typeface="Arial" panose="020B0604020202020204" pitchFamily="34" charset="0"/>
              <a:buChar char="•"/>
            </a:pPr>
            <a:r>
              <a:rPr lang="en-GB" b="0" i="0">
                <a:solidFill>
                  <a:srgbClr val="575756"/>
                </a:solidFill>
                <a:effectLst/>
                <a:latin typeface="Open Sans" panose="020B0606030504020204" pitchFamily="34" charset="0"/>
              </a:rPr>
              <a:t>Tighter finishing weights, with more pigs meeting the target specification</a:t>
            </a:r>
          </a:p>
          <a:p>
            <a:pPr algn="l">
              <a:buFont typeface="Arial" panose="020B0604020202020204" pitchFamily="34" charset="0"/>
              <a:buChar char="•"/>
            </a:pPr>
            <a:r>
              <a:rPr lang="en-GB" b="0" i="0">
                <a:solidFill>
                  <a:srgbClr val="575756"/>
                </a:solidFill>
                <a:effectLst/>
                <a:latin typeface="Open Sans" panose="020B0606030504020204" pitchFamily="34" charset="0"/>
              </a:rPr>
              <a:t>The ability to structure trials and interventions based on gender and size</a:t>
            </a:r>
          </a:p>
          <a:p>
            <a:pPr algn="l">
              <a:buFont typeface="Arial" panose="020B0604020202020204" pitchFamily="34" charset="0"/>
              <a:buChar char="•"/>
            </a:pPr>
            <a:r>
              <a:rPr lang="en-GB" b="0" i="0">
                <a:solidFill>
                  <a:srgbClr val="575756"/>
                </a:solidFill>
                <a:effectLst/>
                <a:latin typeface="Open Sans" panose="020B0606030504020204" pitchFamily="34" charset="0"/>
              </a:rPr>
              <a:t>Being able to stream light pigs and manage them separately</a:t>
            </a:r>
          </a:p>
          <a:p>
            <a:pPr algn="l"/>
            <a:r>
              <a:rPr lang="en-GB" b="0" i="0">
                <a:solidFill>
                  <a:srgbClr val="575756"/>
                </a:solidFill>
                <a:effectLst/>
                <a:latin typeface="Open Sans" panose="020B0606030504020204" pitchFamily="34" charset="0"/>
              </a:rPr>
              <a:t>This example demonstrates how a change of practice can not only save time and money, but also help find other opportunities to add value and increase efficiency.</a:t>
            </a:r>
          </a:p>
          <a:p>
            <a:endParaRPr lang="en-GB"/>
          </a:p>
        </p:txBody>
      </p:sp>
      <p:sp>
        <p:nvSpPr>
          <p:cNvPr id="4" name="Slide Number Placeholder 3"/>
          <p:cNvSpPr>
            <a:spLocks noGrp="1"/>
          </p:cNvSpPr>
          <p:nvPr>
            <p:ph type="sldNum" sz="quarter" idx="5"/>
          </p:nvPr>
        </p:nvSpPr>
        <p:spPr/>
        <p:txBody>
          <a:bodyPr/>
          <a:lstStyle/>
          <a:p>
            <a:fld id="{4C908366-E7B7-6348-9AC8-2FA061167B73}" type="slidenum">
              <a:rPr lang="en-US" smtClean="0"/>
              <a:pPr/>
              <a:t>14</a:t>
            </a:fld>
            <a:endParaRPr lang="en-US"/>
          </a:p>
        </p:txBody>
      </p:sp>
    </p:spTree>
    <p:extLst>
      <p:ext uri="{BB962C8B-B14F-4D97-AF65-F5344CB8AC3E}">
        <p14:creationId xmlns:p14="http://schemas.microsoft.com/office/powerpoint/2010/main" val="1197049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090D4"/>
                </a:solidFill>
                <a:effectLst/>
                <a:latin typeface="Ubuntu" panose="020B0504030602030204" pitchFamily="34" charset="0"/>
              </a:rPr>
              <a:t>Case study: Low-cost investment saves time in service tent</a:t>
            </a:r>
          </a:p>
          <a:p>
            <a:r>
              <a:rPr lang="en-GB" b="0" i="1">
                <a:solidFill>
                  <a:srgbClr val="575756"/>
                </a:solidFill>
                <a:effectLst/>
                <a:latin typeface="Open Sans" panose="020B0606030504020204" pitchFamily="34" charset="0"/>
              </a:rPr>
              <a:t>Find out how a simple extension cable improved efficiency and staff performance on an outdoor breeding unit.</a:t>
            </a:r>
          </a:p>
          <a:p>
            <a:pPr algn="l"/>
            <a:r>
              <a:rPr lang="en-GB" b="0" i="1">
                <a:solidFill>
                  <a:srgbClr val="95C11F"/>
                </a:solidFill>
                <a:effectLst/>
                <a:latin typeface="Ubuntu" panose="020B0504030602030204" pitchFamily="34" charset="0"/>
              </a:rPr>
              <a:t>The problem</a:t>
            </a:r>
          </a:p>
          <a:p>
            <a:pPr algn="l"/>
            <a:r>
              <a:rPr lang="en-GB" b="1" i="0">
                <a:solidFill>
                  <a:srgbClr val="575756"/>
                </a:solidFill>
                <a:effectLst/>
                <a:latin typeface="Open Sans" panose="020B0606030504020204" pitchFamily="34" charset="0"/>
              </a:rPr>
              <a:t>The unit: outdoor breeding unit with over 1,000 sows on a single site; each service group consists of 48 pigs running on a continuous (weekly) system.</a:t>
            </a:r>
            <a:endParaRPr lang="en-GB" b="0" i="0">
              <a:solidFill>
                <a:srgbClr val="575756"/>
              </a:solidFill>
              <a:effectLst/>
              <a:latin typeface="Open Sans" panose="020B0606030504020204" pitchFamily="34" charset="0"/>
            </a:endParaRPr>
          </a:p>
          <a:p>
            <a:pPr algn="l"/>
            <a:r>
              <a:rPr lang="en-GB" b="0" i="0">
                <a:solidFill>
                  <a:srgbClr val="575756"/>
                </a:solidFill>
                <a:effectLst/>
                <a:latin typeface="Open Sans" panose="020B0606030504020204" pitchFamily="34" charset="0"/>
              </a:rPr>
              <a:t>The generator used to power the artificial insemination (AI) cooler was positioned just outside the service tent. The AI cooler was placed on a shelf against one side of the tent so it could be plugged directly into the generator. The temporary AI stalls ran along the centre of the tent, parallel with the boar pens.</a:t>
            </a:r>
          </a:p>
          <a:p>
            <a:pPr algn="l"/>
            <a:r>
              <a:rPr lang="en-GB" b="0" i="0">
                <a:solidFill>
                  <a:srgbClr val="575756"/>
                </a:solidFill>
                <a:effectLst/>
                <a:latin typeface="Open Sans" panose="020B0606030504020204" pitchFamily="34" charset="0"/>
              </a:rPr>
              <a:t>This meant that to collect each dose of semen, staff had to walk back and forth from one side of the tent to the other. Each trip took roughly 20 seconds (not including opening and closing the cooler) and the walking back and forth also caused sows to become slightly more agitated, resulting in extra time needed to allow sows to settle before service.</a:t>
            </a:r>
          </a:p>
          <a:p>
            <a:pPr algn="l"/>
            <a:r>
              <a:rPr lang="en-GB" b="0" i="1">
                <a:solidFill>
                  <a:srgbClr val="95C11F"/>
                </a:solidFill>
                <a:effectLst/>
                <a:latin typeface="Ubuntu" panose="020B0504030602030204" pitchFamily="34" charset="0"/>
              </a:rPr>
              <a:t>The solution </a:t>
            </a:r>
            <a:r>
              <a:rPr lang="en-GB" b="1" i="1">
                <a:solidFill>
                  <a:srgbClr val="95C11F"/>
                </a:solidFill>
                <a:effectLst/>
                <a:latin typeface="Ubuntu" panose="020B0504030602030204" pitchFamily="34" charset="0"/>
              </a:rPr>
              <a:t>(solution 5 on the worksheet)</a:t>
            </a:r>
          </a:p>
          <a:p>
            <a:pPr algn="l"/>
            <a:r>
              <a:rPr lang="en-GB" b="0" i="0">
                <a:solidFill>
                  <a:srgbClr val="575756"/>
                </a:solidFill>
                <a:effectLst/>
                <a:latin typeface="Open Sans" panose="020B0606030504020204" pitchFamily="34" charset="0"/>
              </a:rPr>
              <a:t>A 15-metre extension cable was purchased so the AI cooler could be moved to the centre of the pen. This reduced the time to collect semen doses by 15 seconds.</a:t>
            </a:r>
          </a:p>
          <a:p>
            <a:pPr algn="l"/>
            <a:r>
              <a:rPr lang="en-GB" b="0" i="1">
                <a:solidFill>
                  <a:srgbClr val="95C11F"/>
                </a:solidFill>
                <a:effectLst/>
                <a:latin typeface="Ubuntu" panose="020B0504030602030204" pitchFamily="34" charset="0"/>
              </a:rPr>
              <a:t>The costs</a:t>
            </a:r>
          </a:p>
          <a:p>
            <a:pPr algn="l"/>
            <a:r>
              <a:rPr lang="en-GB" b="0" i="0">
                <a:solidFill>
                  <a:srgbClr val="575756"/>
                </a:solidFill>
                <a:effectLst/>
                <a:latin typeface="Open Sans" panose="020B0606030504020204" pitchFamily="34" charset="0"/>
              </a:rPr>
              <a:t>15-metre extension cable at a cost of £10.</a:t>
            </a:r>
          </a:p>
          <a:p>
            <a:pPr algn="l"/>
            <a:r>
              <a:rPr lang="en-GB" b="0" i="1">
                <a:solidFill>
                  <a:srgbClr val="95C11F"/>
                </a:solidFill>
                <a:effectLst/>
                <a:latin typeface="Ubuntu" panose="020B0504030602030204" pitchFamily="34" charset="0"/>
              </a:rPr>
              <a:t>The benefits</a:t>
            </a:r>
          </a:p>
          <a:p>
            <a:pPr algn="l">
              <a:buFont typeface="Arial" panose="020B0604020202020204" pitchFamily="34" charset="0"/>
              <a:buChar char="•"/>
            </a:pPr>
            <a:r>
              <a:rPr lang="en-GB" b="0" i="0">
                <a:solidFill>
                  <a:srgbClr val="575756"/>
                </a:solidFill>
                <a:effectLst/>
                <a:latin typeface="Open Sans" panose="020B0606030504020204" pitchFamily="34" charset="0"/>
              </a:rPr>
              <a:t>A time saving of 15 seconds per dose across 48 serves equates to 12 minutes</a:t>
            </a:r>
          </a:p>
          <a:p>
            <a:pPr algn="l">
              <a:buFont typeface="Arial" panose="020B0604020202020204" pitchFamily="34" charset="0"/>
              <a:buChar char="•"/>
            </a:pPr>
            <a:r>
              <a:rPr lang="en-GB" b="0" i="0">
                <a:solidFill>
                  <a:srgbClr val="575756"/>
                </a:solidFill>
                <a:effectLst/>
                <a:latin typeface="Open Sans" panose="020B0606030504020204" pitchFamily="34" charset="0"/>
              </a:rPr>
              <a:t>With two services (minimum) per week, this is a saving of 24 minutes per week</a:t>
            </a:r>
          </a:p>
          <a:p>
            <a:pPr algn="l">
              <a:buFont typeface="Arial" panose="020B0604020202020204" pitchFamily="34" charset="0"/>
              <a:buChar char="•"/>
            </a:pPr>
            <a:r>
              <a:rPr lang="en-GB" b="0" i="0">
                <a:solidFill>
                  <a:srgbClr val="575756"/>
                </a:solidFill>
                <a:effectLst/>
                <a:latin typeface="Open Sans" panose="020B0606030504020204" pitchFamily="34" charset="0"/>
              </a:rPr>
              <a:t>20 hours per year or £200 in labour (assuming £10 per hour wage); this is a conservative estimate as the back and forth often took longer than 15 seconds e.g. dodging sows</a:t>
            </a:r>
          </a:p>
          <a:p>
            <a:pPr algn="l"/>
            <a:r>
              <a:rPr lang="en-GB" b="0" i="0">
                <a:solidFill>
                  <a:srgbClr val="575756"/>
                </a:solidFill>
                <a:effectLst/>
                <a:latin typeface="Open Sans" panose="020B0606030504020204" pitchFamily="34" charset="0"/>
              </a:rPr>
              <a:t>While staff found it challenging to notice 20 hours over a year, additional improvements were made to the AI process as a result of the </a:t>
            </a:r>
            <a:r>
              <a:rPr lang="en-GB" b="1" i="0" u="sng">
                <a:solidFill>
                  <a:srgbClr val="1F4350"/>
                </a:solidFill>
                <a:effectLst/>
                <a:latin typeface="Open Sans" panose="020B0606030504020204" pitchFamily="34" charset="0"/>
                <a:hlinkClick r:id="rId3"/>
              </a:rPr>
              <a:t>waste walk</a:t>
            </a:r>
            <a:r>
              <a:rPr lang="en-GB" b="0" i="0">
                <a:solidFill>
                  <a:srgbClr val="575756"/>
                </a:solidFill>
                <a:effectLst/>
                <a:latin typeface="Open Sans" panose="020B0606030504020204" pitchFamily="34" charset="0"/>
              </a:rPr>
              <a:t> and moving the cooler to the centre of the tent:</a:t>
            </a:r>
          </a:p>
          <a:p>
            <a:pPr algn="l">
              <a:buFont typeface="Arial" panose="020B0604020202020204" pitchFamily="34" charset="0"/>
              <a:buChar char="•"/>
            </a:pPr>
            <a:r>
              <a:rPr lang="en-GB" b="0" i="0">
                <a:solidFill>
                  <a:srgbClr val="575756"/>
                </a:solidFill>
                <a:effectLst/>
                <a:latin typeface="Open Sans" panose="020B0606030504020204" pitchFamily="34" charset="0"/>
              </a:rPr>
              <a:t>Fewer reports of staff collecting multiple AI doses to save on trips</a:t>
            </a:r>
          </a:p>
          <a:p>
            <a:pPr algn="l">
              <a:buFont typeface="Arial" panose="020B0604020202020204" pitchFamily="34" charset="0"/>
              <a:buChar char="•"/>
            </a:pPr>
            <a:r>
              <a:rPr lang="en-GB" b="0" i="0">
                <a:solidFill>
                  <a:srgbClr val="575756"/>
                </a:solidFill>
                <a:effectLst/>
                <a:latin typeface="Open Sans" panose="020B0606030504020204" pitchFamily="34" charset="0"/>
              </a:rPr>
              <a:t>Sows were less agitated</a:t>
            </a:r>
          </a:p>
          <a:p>
            <a:pPr algn="l">
              <a:buFont typeface="Arial" panose="020B0604020202020204" pitchFamily="34" charset="0"/>
              <a:buChar char="•"/>
            </a:pPr>
            <a:r>
              <a:rPr lang="en-GB" b="0" i="0">
                <a:solidFill>
                  <a:srgbClr val="575756"/>
                </a:solidFill>
                <a:effectLst/>
                <a:latin typeface="Open Sans" panose="020B0606030504020204" pitchFamily="34" charset="0"/>
              </a:rPr>
              <a:t>More time for checks, e.g. standing heat, hygiene and correct handling of semen</a:t>
            </a:r>
          </a:p>
          <a:p>
            <a:pPr algn="l">
              <a:buFont typeface="Arial" panose="020B0604020202020204" pitchFamily="34" charset="0"/>
              <a:buChar char="•"/>
            </a:pPr>
            <a:r>
              <a:rPr lang="en-GB" b="0" i="0">
                <a:solidFill>
                  <a:srgbClr val="575756"/>
                </a:solidFill>
                <a:effectLst/>
                <a:latin typeface="Open Sans" panose="020B0606030504020204" pitchFamily="34" charset="0"/>
              </a:rPr>
              <a:t>Staff felt less pressured and the AI process was a lot calmer</a:t>
            </a:r>
          </a:p>
          <a:p>
            <a:endParaRPr lang="en-GB"/>
          </a:p>
        </p:txBody>
      </p:sp>
      <p:sp>
        <p:nvSpPr>
          <p:cNvPr id="4" name="Slide Number Placeholder 3"/>
          <p:cNvSpPr>
            <a:spLocks noGrp="1"/>
          </p:cNvSpPr>
          <p:nvPr>
            <p:ph type="sldNum" sz="quarter" idx="5"/>
          </p:nvPr>
        </p:nvSpPr>
        <p:spPr/>
        <p:txBody>
          <a:bodyPr/>
          <a:lstStyle/>
          <a:p>
            <a:fld id="{4C908366-E7B7-6348-9AC8-2FA061167B73}" type="slidenum">
              <a:rPr lang="en-US" smtClean="0"/>
              <a:pPr/>
              <a:t>15</a:t>
            </a:fld>
            <a:endParaRPr lang="en-US"/>
          </a:p>
        </p:txBody>
      </p:sp>
    </p:spTree>
    <p:extLst>
      <p:ext uri="{BB962C8B-B14F-4D97-AF65-F5344CB8AC3E}">
        <p14:creationId xmlns:p14="http://schemas.microsoft.com/office/powerpoint/2010/main" val="655238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Students now complete question 8 on their worksheet.</a:t>
            </a:r>
          </a:p>
          <a:p>
            <a:endParaRPr lang="en-GB"/>
          </a:p>
        </p:txBody>
      </p:sp>
      <p:sp>
        <p:nvSpPr>
          <p:cNvPr id="4" name="Slide Number Placeholder 3"/>
          <p:cNvSpPr>
            <a:spLocks noGrp="1"/>
          </p:cNvSpPr>
          <p:nvPr>
            <p:ph type="sldNum" sz="quarter" idx="5"/>
          </p:nvPr>
        </p:nvSpPr>
        <p:spPr/>
        <p:txBody>
          <a:bodyPr/>
          <a:lstStyle/>
          <a:p>
            <a:fld id="{4C908366-E7B7-6348-9AC8-2FA061167B73}" type="slidenum">
              <a:rPr lang="en-US" smtClean="0"/>
              <a:pPr/>
              <a:t>16</a:t>
            </a:fld>
            <a:endParaRPr lang="en-US"/>
          </a:p>
        </p:txBody>
      </p:sp>
    </p:spTree>
    <p:extLst>
      <p:ext uri="{BB962C8B-B14F-4D97-AF65-F5344CB8AC3E}">
        <p14:creationId xmlns:p14="http://schemas.microsoft.com/office/powerpoint/2010/main" val="2896445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Students now complete questions 8</a:t>
            </a:r>
            <a:r>
              <a:rPr lang="en-GB"/>
              <a:t>–</a:t>
            </a:r>
            <a:r>
              <a:rPr lang="en-GB" b="1"/>
              <a:t>12 on their worksheet.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r>
              <a:rPr lang="en-GB"/>
              <a:t>Barriers of lean production – attitudes to change, knowledge and skills to identify solutions, time, finance to implement improvements, technology doesn’t exist yet, legislative restrictions.</a:t>
            </a:r>
          </a:p>
          <a:p>
            <a:endParaRPr lang="en-GB"/>
          </a:p>
          <a:p>
            <a:r>
              <a:rPr lang="en-GB"/>
              <a:t>Efficiency – minimal wastage, empowered and motivated staff, fully utilised resources, reduced costs, maximum output, consistently high-quality output</a:t>
            </a:r>
          </a:p>
          <a:p>
            <a:endParaRPr lang="en-GB"/>
          </a:p>
          <a:p>
            <a:r>
              <a:rPr lang="en-GB"/>
              <a:t>Wastage can reduce efficiency – resources are wasted when output is poor quality and has to be replaced or requires more attention/inputs, reducing efficiency.  Wastage of feed, increases feed costs and staff waiting (or poorly trained) wastes time and increases labour costs.  An increase in costs reduces efficiency and reduces efficiency and inevitably profitability.</a:t>
            </a:r>
          </a:p>
          <a:p>
            <a:endParaRPr lang="en-GB"/>
          </a:p>
          <a:p>
            <a:r>
              <a:rPr lang="en-GB"/>
              <a:t>Lean production and staff motivation – a team waste walk is an excellent example of how to listen to and empower staff so that they feel more valued.  Likewise, implementing lean production may mean that roles become more varied and that training is implemented. Both are regarded as motivational - Maslow’s esteem needs and Herzberg’s motivators.</a:t>
            </a:r>
          </a:p>
          <a:p>
            <a:endParaRPr lang="en-GB"/>
          </a:p>
          <a:p>
            <a:r>
              <a:rPr lang="en-GB"/>
              <a:t>Quality – farms within the Red Tractor food assurance scheme are regularly visited by qualified Assessors who ensure that they meet the high standards which the logo represents.  </a:t>
            </a:r>
          </a:p>
          <a:p>
            <a:endParaRPr lang="en-GB"/>
          </a:p>
          <a:p>
            <a:r>
              <a:rPr lang="en-GB"/>
              <a:t>Within the (</a:t>
            </a:r>
            <a:r>
              <a:rPr lang="en-GB">
                <a:hlinkClick r:id="rId3"/>
              </a:rPr>
              <a:t>Pork Standards | Red Tractor</a:t>
            </a:r>
            <a:r>
              <a:rPr lang="en-GB"/>
              <a:t>), farms must meet the following standards:</a:t>
            </a:r>
          </a:p>
          <a:p>
            <a:r>
              <a:rPr lang="en-GB"/>
              <a:t>1. All staff working on a Red Tractor certified farm must be trained and demonstrably competent to carry out their job</a:t>
            </a:r>
          </a:p>
          <a:p>
            <a:r>
              <a:rPr lang="en-GB"/>
              <a:t>2 All Red Tractor pigs must be identified by either tag, tattoo or mark before leaving the farm to maintain traceability </a:t>
            </a:r>
          </a:p>
          <a:p>
            <a:r>
              <a:rPr lang="en-GB"/>
              <a:t>3. Safe, comfortable and hygienic housing must be available, i.e. they must be kept clean, well lit, well ventilated, safe and secure. </a:t>
            </a:r>
          </a:p>
          <a:p>
            <a:r>
              <a:rPr lang="en-GB"/>
              <a:t>4. Pigs must have sufficiently sized housing and be kept in appropriate groups i.e. safe stable social groups to minimise fighting to establish a social hierarchy, usually achieved by having pigs of a similar size together. </a:t>
            </a:r>
          </a:p>
          <a:p>
            <a:r>
              <a:rPr lang="en-GB"/>
              <a:t>5. Pigs kept outdoors must have access to shelter and bedding must be provided for thermal comfort, so they can be comfortable in both hot and cold temperatures.</a:t>
            </a:r>
          </a:p>
          <a:p>
            <a:r>
              <a:rPr lang="en-GB"/>
              <a:t>6. Pigs must receive a full and healthy diet, have access to clean water.</a:t>
            </a:r>
          </a:p>
          <a:p>
            <a:r>
              <a:rPr lang="en-GB"/>
              <a:t>7. Health and welfare of the pigs must be proactively managed, through routine visits from the vet and environmental enrichment to keep them stimulated.</a:t>
            </a:r>
          </a:p>
          <a:p>
            <a:endParaRPr lang="en-GB"/>
          </a:p>
          <a:p>
            <a:endParaRPr lang="en-GB"/>
          </a:p>
          <a:p>
            <a:pPr algn="l">
              <a:buFont typeface="Arial" panose="020B0604020202020204" pitchFamily="34" charset="0"/>
              <a:buNone/>
            </a:pPr>
            <a:endParaRPr lang="en-GB" b="0" i="0">
              <a:solidFill>
                <a:srgbClr val="63666A"/>
              </a:solidFill>
              <a:effectLst/>
              <a:latin typeface="gill-sans-nova"/>
            </a:endParaRPr>
          </a:p>
          <a:p>
            <a:endParaRPr lang="en-GB"/>
          </a:p>
          <a:p>
            <a:endParaRPr lang="en-GB"/>
          </a:p>
          <a:p>
            <a:r>
              <a:rPr lang="en-GB"/>
              <a:t>	</a:t>
            </a:r>
          </a:p>
        </p:txBody>
      </p:sp>
      <p:sp>
        <p:nvSpPr>
          <p:cNvPr id="4" name="Slide Number Placeholder 3"/>
          <p:cNvSpPr>
            <a:spLocks noGrp="1"/>
          </p:cNvSpPr>
          <p:nvPr>
            <p:ph type="sldNum" sz="quarter" idx="5"/>
          </p:nvPr>
        </p:nvSpPr>
        <p:spPr/>
        <p:txBody>
          <a:bodyPr/>
          <a:lstStyle/>
          <a:p>
            <a:fld id="{4C908366-E7B7-6348-9AC8-2FA061167B73}" type="slidenum">
              <a:rPr lang="en-US" smtClean="0"/>
              <a:pPr/>
              <a:t>17</a:t>
            </a:fld>
            <a:endParaRPr lang="en-US"/>
          </a:p>
        </p:txBody>
      </p:sp>
    </p:spTree>
    <p:extLst>
      <p:ext uri="{BB962C8B-B14F-4D97-AF65-F5344CB8AC3E}">
        <p14:creationId xmlns:p14="http://schemas.microsoft.com/office/powerpoint/2010/main" val="2608205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more information on the pork industry - </a:t>
            </a:r>
            <a:r>
              <a:rPr lang="en-GB">
                <a:hlinkClick r:id="rId3"/>
              </a:rPr>
              <a:t>AHDB Pork | AHDB</a:t>
            </a:r>
            <a:endParaRPr lang="en-GB"/>
          </a:p>
          <a:p>
            <a:endParaRPr lang="en-GB"/>
          </a:p>
          <a:p>
            <a:r>
              <a:rPr lang="en-GB"/>
              <a:t>For more information on food assurance schemes visit - </a:t>
            </a:r>
            <a:r>
              <a:rPr lang="en-GB">
                <a:hlinkClick r:id="rId4"/>
              </a:rPr>
              <a:t>Home Page | LEAF (Linking Environment and Farming)</a:t>
            </a:r>
            <a:r>
              <a:rPr lang="en-GB"/>
              <a:t> and </a:t>
            </a:r>
            <a:r>
              <a:rPr lang="en-GB">
                <a:hlinkClick r:id="rId5"/>
              </a:rPr>
              <a:t>RSPCA Assured UK - Farm Animal and Chicken Welfare</a:t>
            </a:r>
            <a:endParaRPr lang="en-GB"/>
          </a:p>
          <a:p>
            <a:endParaRPr lang="en-GB"/>
          </a:p>
          <a:p>
            <a:r>
              <a:rPr lang="en-GB"/>
              <a:t>For more information on careers and opportunities within the pork industry visit - </a:t>
            </a:r>
            <a:r>
              <a:rPr lang="en-GB">
                <a:hlinkClick r:id="rId6"/>
              </a:rPr>
              <a:t>For Teachers | LEAF (Linking Environment and Farming)</a:t>
            </a:r>
            <a:r>
              <a:rPr lang="en-GB"/>
              <a:t>, </a:t>
            </a:r>
            <a:r>
              <a:rPr lang="en-GB">
                <a:hlinkClick r:id="rId7"/>
              </a:rPr>
              <a:t>Careers in farming and growing – TIAH</a:t>
            </a:r>
            <a:r>
              <a:rPr lang="en-GB"/>
              <a:t>, </a:t>
            </a:r>
            <a:r>
              <a:rPr lang="en-GB">
                <a:hlinkClick r:id="rId8"/>
              </a:rPr>
              <a:t>Farming careers and personal development – Farmers Weekly (fwi.co.uk)</a:t>
            </a:r>
            <a:r>
              <a:rPr lang="en-GB"/>
              <a:t>, </a:t>
            </a:r>
          </a:p>
        </p:txBody>
      </p:sp>
      <p:sp>
        <p:nvSpPr>
          <p:cNvPr id="4" name="Slide Number Placeholder 3"/>
          <p:cNvSpPr>
            <a:spLocks noGrp="1"/>
          </p:cNvSpPr>
          <p:nvPr>
            <p:ph type="sldNum" sz="quarter" idx="5"/>
          </p:nvPr>
        </p:nvSpPr>
        <p:spPr/>
        <p:txBody>
          <a:bodyPr/>
          <a:lstStyle/>
          <a:p>
            <a:fld id="{4C908366-E7B7-6348-9AC8-2FA061167B73}" type="slidenum">
              <a:rPr lang="en-US" smtClean="0"/>
              <a:pPr/>
              <a:t>18</a:t>
            </a:fld>
            <a:endParaRPr lang="en-US"/>
          </a:p>
        </p:txBody>
      </p:sp>
    </p:spTree>
    <p:extLst>
      <p:ext uri="{BB962C8B-B14F-4D97-AF65-F5344CB8AC3E}">
        <p14:creationId xmlns:p14="http://schemas.microsoft.com/office/powerpoint/2010/main" val="2961286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C908366-E7B7-6348-9AC8-2FA061167B73}" type="slidenum">
              <a:rPr lang="en-US" smtClean="0"/>
              <a:pPr/>
              <a:t>2</a:t>
            </a:fld>
            <a:endParaRPr lang="en-US"/>
          </a:p>
        </p:txBody>
      </p:sp>
    </p:spTree>
    <p:extLst>
      <p:ext uri="{BB962C8B-B14F-4D97-AF65-F5344CB8AC3E}">
        <p14:creationId xmlns:p14="http://schemas.microsoft.com/office/powerpoint/2010/main" val="528582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Press Control and Click to start video</a:t>
            </a:r>
          </a:p>
        </p:txBody>
      </p:sp>
      <p:sp>
        <p:nvSpPr>
          <p:cNvPr id="4" name="Slide Number Placeholder 3"/>
          <p:cNvSpPr>
            <a:spLocks noGrp="1"/>
          </p:cNvSpPr>
          <p:nvPr>
            <p:ph type="sldNum" sz="quarter" idx="5"/>
          </p:nvPr>
        </p:nvSpPr>
        <p:spPr/>
        <p:txBody>
          <a:bodyPr/>
          <a:lstStyle/>
          <a:p>
            <a:fld id="{4C908366-E7B7-6348-9AC8-2FA061167B73}" type="slidenum">
              <a:rPr lang="en-US" smtClean="0"/>
              <a:pPr/>
              <a:t>3</a:t>
            </a:fld>
            <a:endParaRPr lang="en-US"/>
          </a:p>
        </p:txBody>
      </p:sp>
    </p:spTree>
    <p:extLst>
      <p:ext uri="{BB962C8B-B14F-4D97-AF65-F5344CB8AC3E}">
        <p14:creationId xmlns:p14="http://schemas.microsoft.com/office/powerpoint/2010/main" val="4159800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YouTube links: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hlinkClick r:id="rId3"/>
              </a:rPr>
              <a:t>What Is An Indoor Pig Farm? – YouTube</a:t>
            </a:r>
            <a:r>
              <a:rPr lang="en-GB"/>
              <a:t> (slide 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https://youtu.be/9Szdt7cfChU?si=dU4-Cz-EJ9Qhgfdy – RSPCA video </a:t>
            </a:r>
            <a:r>
              <a:rPr lang="en-GB">
                <a:hlinkClick r:id="rId3"/>
              </a:rPr>
              <a:t>What Is An Indoor Pig Farm? (youtube.com) </a:t>
            </a:r>
            <a:r>
              <a:rPr lang="en-GB"/>
              <a:t>(slide 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https://youtube.com/clip/UgkxLe9fI1_EIazn83EXF6kYsTsmryEtUZlE?si=g6QFbotxtHbIANY6– Vicki and Kate compare indoor and outdoor </a:t>
            </a:r>
            <a:r>
              <a:rPr lang="en-GB">
                <a:hlinkClick r:id="rId4"/>
              </a:rPr>
              <a:t>This is British Pig Farming (youtube.com) </a:t>
            </a:r>
            <a:r>
              <a:rPr lang="en-GB"/>
              <a:t>(slide 5) https://youtube.com/clip/Ugkxqrb9nC825YFss4nRCwLKKU85WSX_jVva?si=qfRn6yG4FH9CKcae – red tractor </a:t>
            </a:r>
            <a:r>
              <a:rPr lang="en-GB">
                <a:hlinkClick r:id="rId5"/>
              </a:rPr>
              <a:t>This is British Pig Farming (youtube.com) </a:t>
            </a:r>
            <a:r>
              <a:rPr lang="en-GB"/>
              <a:t>(slide 6)</a:t>
            </a:r>
          </a:p>
        </p:txBody>
      </p:sp>
      <p:sp>
        <p:nvSpPr>
          <p:cNvPr id="4" name="Slide Number Placeholder 3"/>
          <p:cNvSpPr>
            <a:spLocks noGrp="1"/>
          </p:cNvSpPr>
          <p:nvPr>
            <p:ph type="sldNum" sz="quarter" idx="5"/>
          </p:nvPr>
        </p:nvSpPr>
        <p:spPr/>
        <p:txBody>
          <a:bodyPr/>
          <a:lstStyle/>
          <a:p>
            <a:fld id="{4C908366-E7B7-6348-9AC8-2FA061167B73}" type="slidenum">
              <a:rPr lang="en-US" smtClean="0"/>
              <a:pPr/>
              <a:t>4</a:t>
            </a:fld>
            <a:endParaRPr lang="en-US"/>
          </a:p>
        </p:txBody>
      </p:sp>
    </p:spTree>
    <p:extLst>
      <p:ext uri="{BB962C8B-B14F-4D97-AF65-F5344CB8AC3E}">
        <p14:creationId xmlns:p14="http://schemas.microsoft.com/office/powerpoint/2010/main" val="1450321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Factors that will affect the choice of pig farming – indoor v. outdoor</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rial" panose="020B0604020202020204" pitchFamily="34" charset="0"/>
              <a:buChar char="•"/>
              <a:tabLst>
                <a:tab pos="457200" algn="l"/>
              </a:tabLst>
            </a:pPr>
            <a:r>
              <a:rPr lang="en-GB"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Land available: Is it free draining? Is there enough land to be able to move the pigs every 2 years? How much space does an average pig need outdoors (indoors v. outdoors)?</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rial" panose="020B0604020202020204" pitchFamily="34" charset="0"/>
              <a:buChar char="•"/>
              <a:tabLst>
                <a:tab pos="457200" algn="l"/>
              </a:tabLst>
            </a:pPr>
            <a:r>
              <a:rPr lang="en-GB"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Is there enough capital to build and furnish an indoor pig unit? It would be a huge capital outlay. What would the payback period be?</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rial" panose="020B0604020202020204" pitchFamily="34" charset="0"/>
              <a:buChar char="•"/>
              <a:tabLst>
                <a:tab pos="457200" algn="l"/>
              </a:tabLst>
            </a:pPr>
            <a:r>
              <a:rPr lang="en-GB"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What about the skills and knowledge needed to start up an indoor and/or outdoor unit? Although an indoor unit is more efficient, it requires a lot more infrastructure and a more technically skilled workforce. While an outdoor pig unit requires staff that understand the environmental challenges. Is there skilled and experienced labour available locally?</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rial" panose="020B0604020202020204" pitchFamily="34" charset="0"/>
              <a:buChar char="•"/>
              <a:tabLst>
                <a:tab pos="457200" algn="l"/>
              </a:tabLst>
            </a:pPr>
            <a:r>
              <a:rPr lang="en-GB"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It would be a lot quicker to set up the infrastructure for an outdoor pig unit compared to an indoor unit. What are the planning restrictions for each in that area? It can take up to 8 years to get permission for a brand new indoor unit.</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rial" panose="020B0604020202020204" pitchFamily="34" charset="0"/>
              <a:buChar char="•"/>
              <a:tabLst>
                <a:tab pos="457200" algn="l"/>
              </a:tabLst>
            </a:pPr>
            <a:r>
              <a:rPr lang="en-GB"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Pig farmers can rent land for a short period of time (2 years) and then move onto a different area; it is a more flexible system and can benefit from farmers using the pigs to revive and fertilise fields which would usually grow arable crops. So, outdoor pig farmers do not need to own their own land or get tied into long-term tenancy arrangements which would involve maintenance and long-term investment.</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Students now complete questions 1 and 2 on their worksheet.</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r>
              <a:rPr lang="en-GB">
                <a:hlinkClick r:id="rId3"/>
              </a:rPr>
              <a:t>This is British Pig Farming (youtube.com)</a:t>
            </a:r>
            <a:endParaRPr lang="en-GB"/>
          </a:p>
        </p:txBody>
      </p:sp>
      <p:sp>
        <p:nvSpPr>
          <p:cNvPr id="4" name="Slide Number Placeholder 3"/>
          <p:cNvSpPr>
            <a:spLocks noGrp="1"/>
          </p:cNvSpPr>
          <p:nvPr>
            <p:ph type="sldNum" sz="quarter" idx="5"/>
          </p:nvPr>
        </p:nvSpPr>
        <p:spPr/>
        <p:txBody>
          <a:bodyPr/>
          <a:lstStyle/>
          <a:p>
            <a:fld id="{4C908366-E7B7-6348-9AC8-2FA061167B73}" type="slidenum">
              <a:rPr lang="en-US" smtClean="0"/>
              <a:pPr/>
              <a:t>5</a:t>
            </a:fld>
            <a:endParaRPr lang="en-US"/>
          </a:p>
        </p:txBody>
      </p:sp>
    </p:spTree>
    <p:extLst>
      <p:ext uri="{BB962C8B-B14F-4D97-AF65-F5344CB8AC3E}">
        <p14:creationId xmlns:p14="http://schemas.microsoft.com/office/powerpoint/2010/main" val="1436550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Important for consumers:</a:t>
            </a:r>
          </a:p>
          <a:p>
            <a:pPr marL="171450" indent="-171450">
              <a:buFont typeface="Arial" panose="020B0604020202020204" pitchFamily="34" charset="0"/>
              <a:buChar char="•"/>
            </a:pPr>
            <a:r>
              <a:rPr lang="en-GB"/>
              <a:t>Confident that the farms involved in the production of the food are well managed and regularly monitored to ensure that standards continue to be met – </a:t>
            </a:r>
            <a:r>
              <a:rPr lang="en-GB">
                <a:hlinkClick r:id="rId3"/>
              </a:rPr>
              <a:t>Red Tractor Assurance Scheme | British Food Supply Chain Standards</a:t>
            </a:r>
            <a:endParaRPr lang="en-GB"/>
          </a:p>
          <a:p>
            <a:pPr marL="171450" indent="-171450">
              <a:buFont typeface="Arial" panose="020B0604020202020204" pitchFamily="34" charset="0"/>
              <a:buChar char="•"/>
            </a:pPr>
            <a:r>
              <a:rPr lang="en-GB"/>
              <a:t>Traceability means consumers can be </a:t>
            </a:r>
            <a:r>
              <a:rPr lang="en-GB" b="1"/>
              <a:t>confident that the pork product has been produced to a high standard</a:t>
            </a:r>
          </a:p>
          <a:p>
            <a:pPr marL="171450" indent="-171450">
              <a:buFont typeface="Arial" panose="020B0604020202020204" pitchFamily="34" charset="0"/>
              <a:buChar char="•"/>
            </a:pPr>
            <a:endParaRPr lang="en-GB"/>
          </a:p>
          <a:p>
            <a:pPr marL="0" indent="0">
              <a:buFont typeface="Arial" panose="020B0604020202020204" pitchFamily="34" charset="0"/>
              <a:buNone/>
            </a:pPr>
            <a:r>
              <a:rPr lang="en-GB"/>
              <a:t>Important for producers:</a:t>
            </a:r>
          </a:p>
          <a:p>
            <a:pPr marL="171450" indent="-171450">
              <a:buFont typeface="Arial" panose="020B0604020202020204" pitchFamily="34" charset="0"/>
              <a:buChar char="•"/>
            </a:pPr>
            <a:r>
              <a:rPr lang="en-GB"/>
              <a:t>Adds value to their product, making them more competitive against non-UK products</a:t>
            </a:r>
          </a:p>
          <a:p>
            <a:pPr marL="171450" indent="-171450">
              <a:buFont typeface="Arial" panose="020B0604020202020204" pitchFamily="34" charset="0"/>
              <a:buChar char="•"/>
            </a:pPr>
            <a:r>
              <a:rPr lang="en-GB"/>
              <a:t>Recognises the efforts that they go to ensure that they are well managed</a:t>
            </a:r>
          </a:p>
          <a:p>
            <a:pPr marL="171450" indent="-171450">
              <a:buFont typeface="Arial" panose="020B0604020202020204" pitchFamily="34" charset="0"/>
              <a:buChar char="•"/>
            </a:pPr>
            <a:r>
              <a:rPr lang="en-GB"/>
              <a:t>Market access – many retailers insist that their suppliers have Red Tractor accreditation </a:t>
            </a:r>
            <a:endParaRPr lang="en-GB">
              <a:ea typeface="Calibri"/>
              <a:cs typeface="Calibri"/>
            </a:endParaRPr>
          </a:p>
          <a:p>
            <a:pPr marL="0" indent="0">
              <a:buFont typeface="Arial" panose="020B0604020202020204" pitchFamily="34" charset="0"/>
              <a:buNone/>
            </a:pPr>
            <a:endParaRPr lang="en-GB"/>
          </a:p>
          <a:p>
            <a:pPr marL="0" indent="0">
              <a:buFont typeface="Arial" panose="020B0604020202020204" pitchFamily="34" charset="0"/>
              <a:buNone/>
            </a:pPr>
            <a:r>
              <a:rPr lang="en-GB"/>
              <a:t>Student task: Explore the Red Tractor website and imagine that you are a retailer. Why would you want to stock produce which has Red Tractor accreditation?</a:t>
            </a:r>
            <a:endParaRPr lang="en-GB">
              <a:ea typeface="Calibri"/>
              <a:cs typeface="Calibri"/>
            </a:endParaRPr>
          </a:p>
          <a:p>
            <a:pPr marL="0" indent="0">
              <a:buFont typeface="Arial" panose="020B0604020202020204" pitchFamily="34" charset="0"/>
              <a:buNone/>
            </a:pPr>
            <a:endParaRPr lang="en-GB"/>
          </a:p>
          <a:p>
            <a:pPr marL="0" indent="0">
              <a:buFont typeface="Arial" panose="020B0604020202020204" pitchFamily="34" charset="0"/>
              <a:buNone/>
            </a:pPr>
            <a:r>
              <a:rPr lang="en-GB" b="1"/>
              <a:t>Students now complete question 3 on their worksheet.</a:t>
            </a:r>
          </a:p>
          <a:p>
            <a:pPr marL="0" indent="0">
              <a:buFont typeface="Arial" panose="020B0604020202020204" pitchFamily="34" charset="0"/>
              <a:buNone/>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More information regarding veterinary involvement - https://youtube.com/clip/UgkxDVSDNR0zObhkBM7r7659hflSsOgliLVe?si=_9Xvw5w4jR1xNpAh – vet </a:t>
            </a:r>
            <a:r>
              <a:rPr lang="en-GB">
                <a:hlinkClick r:id="rId4"/>
              </a:rPr>
              <a:t>This is British Pig Farming - YouTube</a:t>
            </a: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p>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fld id="{4C908366-E7B7-6348-9AC8-2FA061167B73}" type="slidenum">
              <a:rPr lang="en-US" smtClean="0"/>
              <a:pPr/>
              <a:t>6</a:t>
            </a:fld>
            <a:endParaRPr lang="en-US"/>
          </a:p>
        </p:txBody>
      </p:sp>
    </p:spTree>
    <p:extLst>
      <p:ext uri="{BB962C8B-B14F-4D97-AF65-F5344CB8AC3E}">
        <p14:creationId xmlns:p14="http://schemas.microsoft.com/office/powerpoint/2010/main" val="3254721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a:hlinkClick r:id="rId3"/>
              </a:rPr>
              <a:t>Lean management for farmers and growers | AHDB</a:t>
            </a:r>
            <a:endParaRPr lang="en-GB"/>
          </a:p>
          <a:p>
            <a:r>
              <a:rPr lang="en-GB" b="0" i="0">
                <a:solidFill>
                  <a:srgbClr val="575756"/>
                </a:solidFill>
                <a:effectLst/>
                <a:latin typeface="Open Sans"/>
                <a:ea typeface="Open Sans"/>
                <a:cs typeface="Open Sans"/>
              </a:rPr>
              <a:t>The concept </a:t>
            </a:r>
            <a:r>
              <a:rPr lang="en-GB">
                <a:solidFill>
                  <a:srgbClr val="575756"/>
                </a:solidFill>
                <a:latin typeface="Open Sans"/>
                <a:ea typeface="Open Sans"/>
                <a:cs typeface="Open Sans"/>
              </a:rPr>
              <a:t>of lean</a:t>
            </a:r>
            <a:r>
              <a:rPr lang="en-GB" b="0" i="0">
                <a:solidFill>
                  <a:srgbClr val="575756"/>
                </a:solidFill>
                <a:effectLst/>
                <a:latin typeface="Open Sans"/>
                <a:ea typeface="Open Sans"/>
                <a:cs typeface="Open Sans"/>
              </a:rPr>
              <a:t> management stems from Japanese philosophy known as Kaizen, which means </a:t>
            </a:r>
            <a:r>
              <a:rPr lang="en-GB" b="0" i="1">
                <a:solidFill>
                  <a:srgbClr val="575756"/>
                </a:solidFill>
                <a:effectLst/>
                <a:latin typeface="Open Sans"/>
                <a:ea typeface="Open Sans"/>
                <a:cs typeface="Open Sans"/>
              </a:rPr>
              <a:t>‘change for the better’</a:t>
            </a:r>
            <a:r>
              <a:rPr lang="en-GB" b="0" i="0">
                <a:solidFill>
                  <a:srgbClr val="575756"/>
                </a:solidFill>
                <a:effectLst/>
                <a:latin typeface="Open Sans"/>
                <a:ea typeface="Open Sans"/>
                <a:cs typeface="Open Sans"/>
              </a:rPr>
              <a:t>. The Kaizen philosophy teaches us to make small changes over </a:t>
            </a:r>
            <a:r>
              <a:rPr lang="en-GB">
                <a:solidFill>
                  <a:srgbClr val="575756"/>
                </a:solidFill>
                <a:latin typeface="Open Sans"/>
                <a:ea typeface="Open Sans"/>
                <a:cs typeface="Open Sans"/>
              </a:rPr>
              <a:t>time to</a:t>
            </a:r>
            <a:r>
              <a:rPr lang="en-GB" b="0" i="0">
                <a:solidFill>
                  <a:srgbClr val="575756"/>
                </a:solidFill>
                <a:effectLst/>
                <a:latin typeface="Open Sans"/>
                <a:ea typeface="Open Sans"/>
                <a:cs typeface="Open Sans"/>
              </a:rPr>
              <a:t> create improvements within a business, recognising that a small change in the present can make a huge impact in the future.</a:t>
            </a:r>
          </a:p>
          <a:p>
            <a:pPr algn="l"/>
            <a:endParaRPr lang="en-GB" b="0" i="0">
              <a:solidFill>
                <a:srgbClr val="575756"/>
              </a:solidFill>
              <a:effectLst/>
              <a:latin typeface="Open Sans" panose="020B0606030504020204" pitchFamily="34" charset="0"/>
            </a:endParaRPr>
          </a:p>
          <a:p>
            <a:pPr algn="l"/>
            <a:r>
              <a:rPr lang="en-GB" b="0" i="0">
                <a:solidFill>
                  <a:srgbClr val="575756"/>
                </a:solidFill>
                <a:effectLst/>
                <a:latin typeface="Open Sans" panose="020B0606030504020204" pitchFamily="34" charset="0"/>
              </a:rPr>
              <a:t>Lean is a business management methodology based on Kaizen. When implemented, it minimises the waste and maximises the value of a product for the end customer, without compromising quality. Lean encompasses three key concepts:</a:t>
            </a:r>
          </a:p>
          <a:p>
            <a:pPr algn="l">
              <a:buFont typeface="+mj-lt"/>
              <a:buAutoNum type="arabicPeriod"/>
            </a:pPr>
            <a:r>
              <a:rPr lang="en-GB" b="0" i="0">
                <a:solidFill>
                  <a:srgbClr val="575756"/>
                </a:solidFill>
                <a:effectLst/>
                <a:latin typeface="Open Sans"/>
                <a:ea typeface="Open Sans"/>
                <a:cs typeface="Open Sans"/>
              </a:rPr>
              <a:t>Delivering more customer value</a:t>
            </a:r>
          </a:p>
          <a:p>
            <a:pPr algn="l">
              <a:buFont typeface="+mj-lt"/>
              <a:buAutoNum type="arabicPeriod"/>
            </a:pPr>
            <a:r>
              <a:rPr lang="en-GB" b="0" i="0">
                <a:solidFill>
                  <a:srgbClr val="575756"/>
                </a:solidFill>
                <a:effectLst/>
                <a:latin typeface="Open Sans"/>
                <a:ea typeface="Open Sans"/>
                <a:cs typeface="Open Sans"/>
              </a:rPr>
              <a:t>Minimising waste</a:t>
            </a:r>
          </a:p>
          <a:p>
            <a:pPr algn="l">
              <a:buFont typeface="+mj-lt"/>
              <a:buAutoNum type="arabicPeriod"/>
            </a:pPr>
            <a:r>
              <a:rPr lang="en-GB" b="0" i="0">
                <a:solidFill>
                  <a:srgbClr val="575756"/>
                </a:solidFill>
                <a:effectLst/>
                <a:latin typeface="Open Sans"/>
                <a:ea typeface="Open Sans"/>
                <a:cs typeface="Open Sans"/>
              </a:rPr>
              <a:t>Continuously improving</a:t>
            </a:r>
          </a:p>
          <a:p>
            <a:pPr algn="l">
              <a:buFont typeface="+mj-lt"/>
              <a:buNone/>
            </a:pPr>
            <a:endParaRPr lang="en-GB" b="0" i="0">
              <a:solidFill>
                <a:srgbClr val="575756"/>
              </a:solidFill>
              <a:effectLst/>
              <a:latin typeface="Open Sans" panose="020B0606030504020204" pitchFamily="34" charset="0"/>
            </a:endParaRPr>
          </a:p>
          <a:p>
            <a:pPr algn="l"/>
            <a:r>
              <a:rPr lang="en-GB" b="0" i="0">
                <a:solidFill>
                  <a:srgbClr val="575756"/>
                </a:solidFill>
                <a:effectLst/>
                <a:latin typeface="Open Sans"/>
                <a:ea typeface="Open Sans"/>
                <a:cs typeface="Open Sans"/>
              </a:rPr>
              <a:t>If these concepts are embraced, a culture of continuous improvement is created. Successful implementation of Lean in the agriculture and horticulture industry requires both management and staff to adopt it. It is crucial that staff are able to differentiate between the processes that add value, and those classified as waste. Staff-led continuous improvement makes sure that achievements are not only sustainable but that members of staff have the skills to identify future business improvements.</a:t>
            </a:r>
          </a:p>
          <a:p>
            <a:endParaRPr lang="en-GB"/>
          </a:p>
          <a:p>
            <a:r>
              <a:rPr lang="en-GB" b="1"/>
              <a:t>New business terms from the video:</a:t>
            </a:r>
          </a:p>
          <a:p>
            <a:r>
              <a:rPr lang="en-GB"/>
              <a:t>Waste walk – a detailed analysis of how the business works – can help to use post it notes on a map of the farm to see how the different elements work together, a bit like a jigsaw puzzle.</a:t>
            </a:r>
          </a:p>
          <a:p>
            <a:endParaRPr lang="en-GB"/>
          </a:p>
          <a:p>
            <a:r>
              <a:rPr lang="en-GB" b="1"/>
              <a:t>Launceston Farm case study </a:t>
            </a:r>
            <a:r>
              <a:rPr lang="en-GB"/>
              <a:t>–</a:t>
            </a:r>
            <a:r>
              <a:rPr lang="en-GB" b="1"/>
              <a:t> £40,000 savings</a:t>
            </a:r>
            <a:endParaRPr lang="en-GB" b="1">
              <a:ea typeface="Calibri"/>
              <a:cs typeface="Calibri"/>
            </a:endParaRPr>
          </a:p>
          <a:p>
            <a:r>
              <a:rPr lang="en-GB"/>
              <a:t>Feed routines – how often animals are being fed and what are they being fed</a:t>
            </a:r>
            <a:endParaRPr lang="en-GB">
              <a:ea typeface="Calibri"/>
              <a:cs typeface="Calibri"/>
            </a:endParaRPr>
          </a:p>
          <a:p>
            <a:r>
              <a:rPr lang="en-GB"/>
              <a:t>Feed and forage – this tends to mean the additional feed that is being given to supplement grass (while forage is grass that has been cut and stored (dry as hay, or damp as haylage or grass silage))</a:t>
            </a:r>
            <a:endParaRPr lang="en-GB">
              <a:ea typeface="Calibri"/>
              <a:cs typeface="Calibri"/>
            </a:endParaRPr>
          </a:p>
          <a:p>
            <a:r>
              <a:rPr lang="en-GB"/>
              <a:t>Stocking density – how many animals are being kept in a specific area, i.e. number of cows per hectare (1000m2)</a:t>
            </a:r>
            <a:endParaRPr lang="en-GB">
              <a:ea typeface="Calibri"/>
              <a:cs typeface="Calibri"/>
            </a:endParaRPr>
          </a:p>
          <a:p>
            <a:r>
              <a:rPr lang="en-GB"/>
              <a:t>Winter forage – the excess grass that was cut in the summer and then stored to be fed in the winter (hay, haylage or silage)</a:t>
            </a:r>
          </a:p>
          <a:p>
            <a:r>
              <a:rPr lang="en-GB"/>
              <a:t>Overgrazing – having too many animals eating grass on too small an area so that the grass struggles to keep growing and the soil becomes damaged and takes longer to repair itself </a:t>
            </a:r>
            <a:r>
              <a:rPr lang="en-GB" err="1"/>
              <a:t>impactiing</a:t>
            </a:r>
            <a:r>
              <a:rPr lang="en-GB"/>
              <a:t> the quality and quantity of grass</a:t>
            </a:r>
            <a:endParaRPr lang="en-GB">
              <a:ea typeface="Calibri"/>
              <a:cs typeface="Calibri"/>
            </a:endParaRPr>
          </a:p>
        </p:txBody>
      </p:sp>
      <p:sp>
        <p:nvSpPr>
          <p:cNvPr id="4" name="Slide Number Placeholder 3"/>
          <p:cNvSpPr>
            <a:spLocks noGrp="1"/>
          </p:cNvSpPr>
          <p:nvPr>
            <p:ph type="sldNum" sz="quarter" idx="5"/>
          </p:nvPr>
        </p:nvSpPr>
        <p:spPr/>
        <p:txBody>
          <a:bodyPr/>
          <a:lstStyle/>
          <a:p>
            <a:fld id="{4C908366-E7B7-6348-9AC8-2FA061167B73}" type="slidenum">
              <a:rPr lang="en-US" smtClean="0"/>
              <a:pPr/>
              <a:t>7</a:t>
            </a:fld>
            <a:endParaRPr lang="en-US"/>
          </a:p>
        </p:txBody>
      </p:sp>
    </p:spTree>
    <p:extLst>
      <p:ext uri="{BB962C8B-B14F-4D97-AF65-F5344CB8AC3E}">
        <p14:creationId xmlns:p14="http://schemas.microsoft.com/office/powerpoint/2010/main" val="4172492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575756"/>
                </a:solidFill>
                <a:effectLst/>
                <a:latin typeface="Open Sans" panose="020B0606030504020204" pitchFamily="34" charset="0"/>
              </a:rPr>
              <a:t>A waste walk involves closely watching and following a process or activity and looking for ‘waste’ in a structured way, one step at a time. Once wastes have been identified, you can prioritise which one(s) you want to address (and perhaps eliminate) first.</a:t>
            </a:r>
          </a:p>
          <a:p>
            <a:pPr algn="l"/>
            <a:r>
              <a:rPr lang="en-GB" b="0" i="0">
                <a:solidFill>
                  <a:srgbClr val="575756"/>
                </a:solidFill>
                <a:effectLst/>
                <a:latin typeface="Open Sans" panose="020B0606030504020204" pitchFamily="34" charset="0"/>
              </a:rPr>
              <a:t>Waste is any step in a process that does not add value. There are three types of waste in Lean management: Muda, Mura and Muri.</a:t>
            </a:r>
          </a:p>
          <a:p>
            <a:pPr algn="l"/>
            <a:r>
              <a:rPr lang="en-GB" b="0" i="0">
                <a:solidFill>
                  <a:srgbClr val="575756"/>
                </a:solidFill>
                <a:effectLst/>
                <a:latin typeface="Open Sans" panose="020B0606030504020204" pitchFamily="34" charset="0"/>
              </a:rPr>
              <a:t>Carry out waste walks under normal conditions – don’t make any changes to the usual routine.</a:t>
            </a:r>
          </a:p>
          <a:p>
            <a:pPr algn="l"/>
            <a:r>
              <a:rPr lang="en-GB" b="0" i="0">
                <a:solidFill>
                  <a:srgbClr val="575756"/>
                </a:solidFill>
                <a:effectLst/>
                <a:latin typeface="Open Sans" panose="020B0606030504020204" pitchFamily="34" charset="0"/>
              </a:rPr>
              <a:t>Look for examples of waste under each of the following areas:</a:t>
            </a:r>
          </a:p>
          <a:p>
            <a:pPr algn="l"/>
            <a:r>
              <a:rPr lang="en-GB" b="1" i="0">
                <a:solidFill>
                  <a:srgbClr val="575756"/>
                </a:solidFill>
                <a:effectLst/>
                <a:latin typeface="Open Sans"/>
                <a:ea typeface="Open Sans"/>
                <a:cs typeface="Open Sans"/>
              </a:rPr>
              <a:t>Transport: </a:t>
            </a:r>
            <a:r>
              <a:rPr lang="en-GB" b="0" i="0">
                <a:solidFill>
                  <a:srgbClr val="575756"/>
                </a:solidFill>
                <a:effectLst/>
                <a:latin typeface="Open Sans"/>
                <a:ea typeface="Open Sans"/>
                <a:cs typeface="Open Sans"/>
              </a:rPr>
              <a:t>Is equipment being moved unnecessarily</a:t>
            </a:r>
            <a:r>
              <a:rPr lang="en-GB">
                <a:solidFill>
                  <a:srgbClr val="575756"/>
                </a:solidFill>
                <a:latin typeface="Open Sans"/>
                <a:ea typeface="Open Sans"/>
                <a:cs typeface="Open Sans"/>
              </a:rPr>
              <a:t>?</a:t>
            </a:r>
            <a:r>
              <a:rPr lang="en-GB" b="0" i="0">
                <a:solidFill>
                  <a:srgbClr val="575756"/>
                </a:solidFill>
                <a:effectLst/>
                <a:latin typeface="Open Sans"/>
                <a:ea typeface="Open Sans"/>
                <a:cs typeface="Open Sans"/>
              </a:rPr>
              <a:t> This includes the movement of information, such as performance data that is not analysed.</a:t>
            </a:r>
          </a:p>
          <a:p>
            <a:pPr algn="l"/>
            <a:r>
              <a:rPr lang="en-GB" b="1" i="0">
                <a:solidFill>
                  <a:srgbClr val="575756"/>
                </a:solidFill>
                <a:effectLst/>
                <a:latin typeface="Open Sans" panose="020B0606030504020204" pitchFamily="34" charset="0"/>
              </a:rPr>
              <a:t>Inventory: </a:t>
            </a:r>
            <a:r>
              <a:rPr lang="en-GB" b="0" i="0">
                <a:solidFill>
                  <a:srgbClr val="575756"/>
                </a:solidFill>
                <a:effectLst/>
                <a:latin typeface="Open Sans" panose="020B0606030504020204" pitchFamily="34" charset="0"/>
              </a:rPr>
              <a:t>Are parts (machinery, medicines and chemicals) or information building up beyond the number needed or beyond their useful life? For example, sows that should have been culled and now produce fewer offspring that increase variation and workload.</a:t>
            </a:r>
          </a:p>
          <a:p>
            <a:pPr algn="l"/>
            <a:r>
              <a:rPr lang="en-GB" b="1" i="0">
                <a:solidFill>
                  <a:srgbClr val="575756"/>
                </a:solidFill>
                <a:effectLst/>
                <a:latin typeface="Open Sans" panose="020B0606030504020204" pitchFamily="34" charset="0"/>
              </a:rPr>
              <a:t>Motion: </a:t>
            </a:r>
            <a:r>
              <a:rPr lang="en-GB" b="0" i="0">
                <a:solidFill>
                  <a:srgbClr val="575756"/>
                </a:solidFill>
                <a:effectLst/>
                <a:latin typeface="Open Sans" panose="020B0606030504020204" pitchFamily="34" charset="0"/>
              </a:rPr>
              <a:t>Are people moving unnecessarily in and between areas that don't benefit the customer or end goal? This includes walking between different pieces of equipment or repetitive movements to reach poorly laid out equipment, e.g. in the AI tent.</a:t>
            </a:r>
          </a:p>
          <a:p>
            <a:pPr algn="l"/>
            <a:r>
              <a:rPr lang="en-GB" b="1" i="0">
                <a:solidFill>
                  <a:srgbClr val="575756"/>
                </a:solidFill>
                <a:effectLst/>
                <a:latin typeface="Open Sans" panose="020B0606030504020204" pitchFamily="34" charset="0"/>
              </a:rPr>
              <a:t>Waiting: </a:t>
            </a:r>
            <a:r>
              <a:rPr lang="en-GB" b="0" i="0">
                <a:solidFill>
                  <a:srgbClr val="575756"/>
                </a:solidFill>
                <a:effectLst/>
                <a:latin typeface="Open Sans" panose="020B0606030504020204" pitchFamily="34" charset="0"/>
              </a:rPr>
              <a:t>Are you losing time while you wait for supply chain materials (feed and straw), people (contractors) or information? This could include waiting for equipment to be delivered, e.g. missing tools.</a:t>
            </a:r>
          </a:p>
          <a:p>
            <a:pPr algn="l"/>
            <a:r>
              <a:rPr lang="en-GB" b="1" i="0">
                <a:solidFill>
                  <a:srgbClr val="575756"/>
                </a:solidFill>
                <a:effectLst/>
                <a:latin typeface="Open Sans"/>
                <a:ea typeface="Open Sans"/>
                <a:cs typeface="Open Sans"/>
              </a:rPr>
              <a:t>Overprocessing: </a:t>
            </a:r>
            <a:r>
              <a:rPr lang="en-GB" b="0" i="0">
                <a:solidFill>
                  <a:srgbClr val="575756"/>
                </a:solidFill>
                <a:effectLst/>
                <a:latin typeface="Open Sans"/>
                <a:ea typeface="Open Sans"/>
                <a:cs typeface="Open Sans"/>
              </a:rPr>
              <a:t>Are there too many steps involved in getting to the end result</a:t>
            </a:r>
            <a:r>
              <a:rPr lang="en-GB">
                <a:solidFill>
                  <a:srgbClr val="575756"/>
                </a:solidFill>
                <a:latin typeface="Open Sans"/>
                <a:ea typeface="Open Sans"/>
                <a:cs typeface="Open Sans"/>
              </a:rPr>
              <a:t>?</a:t>
            </a:r>
            <a:r>
              <a:rPr lang="en-GB" b="0" i="0">
                <a:solidFill>
                  <a:srgbClr val="575756"/>
                </a:solidFill>
                <a:effectLst/>
                <a:latin typeface="Open Sans"/>
                <a:ea typeface="Open Sans"/>
                <a:cs typeface="Open Sans"/>
              </a:rPr>
              <a:t> </a:t>
            </a:r>
            <a:r>
              <a:rPr lang="en-GB">
                <a:solidFill>
                  <a:srgbClr val="575756"/>
                </a:solidFill>
                <a:latin typeface="Open Sans"/>
                <a:ea typeface="Open Sans"/>
                <a:cs typeface="Open Sans"/>
              </a:rPr>
              <a:t>Can</a:t>
            </a:r>
            <a:r>
              <a:rPr lang="en-GB" b="0" i="0">
                <a:solidFill>
                  <a:srgbClr val="575756"/>
                </a:solidFill>
                <a:effectLst/>
                <a:latin typeface="Open Sans"/>
                <a:ea typeface="Open Sans"/>
                <a:cs typeface="Open Sans"/>
              </a:rPr>
              <a:t> some steps be merged or streamlined?</a:t>
            </a:r>
          </a:p>
          <a:p>
            <a:pPr algn="l"/>
            <a:r>
              <a:rPr lang="en-GB" b="1" i="0">
                <a:solidFill>
                  <a:srgbClr val="575756"/>
                </a:solidFill>
                <a:effectLst/>
                <a:latin typeface="Open Sans" panose="020B0606030504020204" pitchFamily="34" charset="0"/>
              </a:rPr>
              <a:t>Overproduction: </a:t>
            </a:r>
            <a:r>
              <a:rPr lang="en-GB" b="0" i="0">
                <a:solidFill>
                  <a:srgbClr val="575756"/>
                </a:solidFill>
                <a:effectLst/>
                <a:latin typeface="Open Sans" panose="020B0606030504020204" pitchFamily="34" charset="0"/>
              </a:rPr>
              <a:t>Is the farm infrastructure being pushed too far? This is not just about making more of something, it can also refer to making it too quickly resulting in unnecessary storage costs, e.g. higher stocking densities might mean you run out of space before pigs are ready to move.</a:t>
            </a:r>
          </a:p>
          <a:p>
            <a:pPr algn="l"/>
            <a:r>
              <a:rPr lang="en-GB" b="1" i="0">
                <a:solidFill>
                  <a:srgbClr val="575756"/>
                </a:solidFill>
                <a:effectLst/>
                <a:latin typeface="Open Sans" panose="020B0606030504020204" pitchFamily="34" charset="0"/>
              </a:rPr>
              <a:t>Defects: </a:t>
            </a:r>
            <a:r>
              <a:rPr lang="en-GB" b="0" i="0">
                <a:solidFill>
                  <a:srgbClr val="575756"/>
                </a:solidFill>
                <a:effectLst/>
                <a:latin typeface="Open Sans" panose="020B0606030504020204" pitchFamily="34" charset="0"/>
              </a:rPr>
              <a:t>These could include barren sows, pigs that are too heavy/light for the abattoir to process, and issues that can be avoided, e.g. broken kit that slows people down.</a:t>
            </a:r>
          </a:p>
          <a:p>
            <a:pPr algn="l"/>
            <a:r>
              <a:rPr lang="en-GB" b="1" i="0">
                <a:solidFill>
                  <a:srgbClr val="575756"/>
                </a:solidFill>
                <a:effectLst/>
                <a:latin typeface="Open Sans" panose="020B0606030504020204" pitchFamily="34" charset="0"/>
              </a:rPr>
              <a:t>Skills: </a:t>
            </a:r>
            <a:r>
              <a:rPr lang="en-GB" b="0" i="0">
                <a:solidFill>
                  <a:srgbClr val="575756"/>
                </a:solidFill>
                <a:effectLst/>
                <a:latin typeface="Open Sans" panose="020B0606030504020204" pitchFamily="34" charset="0"/>
              </a:rPr>
              <a:t>Are you making the full use of your team's skills, experience and creativity? This can sometimes take the form of highly skilled employees spending time on relatively unskilled tasks.</a:t>
            </a:r>
          </a:p>
          <a:p>
            <a:pPr algn="l"/>
            <a:endParaRPr lang="en-GB" b="0" i="0">
              <a:solidFill>
                <a:srgbClr val="575756"/>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Students now complete questions 4, 5 and 6 on their worksheet.</a:t>
            </a:r>
          </a:p>
          <a:p>
            <a:pPr algn="l"/>
            <a:endParaRPr lang="en-GB" b="0" i="0">
              <a:solidFill>
                <a:srgbClr val="575756"/>
              </a:solidFill>
              <a:effectLst/>
              <a:latin typeface="Open Sans" panose="020B0606030504020204" pitchFamily="34" charset="0"/>
            </a:endParaRPr>
          </a:p>
          <a:p>
            <a:endParaRPr lang="en-GB"/>
          </a:p>
        </p:txBody>
      </p:sp>
      <p:sp>
        <p:nvSpPr>
          <p:cNvPr id="4" name="Slide Number Placeholder 3"/>
          <p:cNvSpPr>
            <a:spLocks noGrp="1"/>
          </p:cNvSpPr>
          <p:nvPr>
            <p:ph type="sldNum" sz="quarter" idx="5"/>
          </p:nvPr>
        </p:nvSpPr>
        <p:spPr/>
        <p:txBody>
          <a:bodyPr/>
          <a:lstStyle/>
          <a:p>
            <a:fld id="{4C908366-E7B7-6348-9AC8-2FA061167B73}" type="slidenum">
              <a:rPr lang="en-US" smtClean="0"/>
              <a:pPr/>
              <a:t>8</a:t>
            </a:fld>
            <a:endParaRPr lang="en-US"/>
          </a:p>
        </p:txBody>
      </p:sp>
    </p:spTree>
    <p:extLst>
      <p:ext uri="{BB962C8B-B14F-4D97-AF65-F5344CB8AC3E}">
        <p14:creationId xmlns:p14="http://schemas.microsoft.com/office/powerpoint/2010/main" val="4143681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Read through the case study on their worksheets </a:t>
            </a:r>
            <a:r>
              <a:rPr lang="en-GB"/>
              <a:t>–</a:t>
            </a:r>
            <a:r>
              <a:rPr lang="en-GB" b="1"/>
              <a:t> </a:t>
            </a:r>
            <a:r>
              <a:rPr lang="en-GB" sz="1800" b="1" i="0" u="none" strike="noStrike" baseline="0">
                <a:solidFill>
                  <a:srgbClr val="0190D4"/>
                </a:solidFill>
                <a:latin typeface="Arial"/>
                <a:cs typeface="Arial"/>
              </a:rPr>
              <a:t>Case study: Mark Hayward - Dingley Dell Pork</a:t>
            </a:r>
            <a:r>
              <a:rPr lang="en-GB" sz="1800" b="1">
                <a:solidFill>
                  <a:srgbClr val="0190D4"/>
                </a:solidFill>
                <a:latin typeface="Arial"/>
                <a:cs typeface="Arial"/>
              </a:rPr>
              <a:t> </a:t>
            </a:r>
            <a:endParaRPr lang="en-GB" sz="1800" b="1" i="0" u="none" strike="noStrike" baseline="0">
              <a:solidFill>
                <a:srgbClr val="0190D4"/>
              </a:solidFill>
              <a:latin typeface="Arial" panose="020B0604020202020204" pitchFamily="34" charset="0"/>
            </a:endParaRPr>
          </a:p>
          <a:p>
            <a:endParaRPr lang="en-GB" sz="1800" b="0" i="0" u="none" strike="noStrike" baseline="0">
              <a:solidFill>
                <a:srgbClr val="0190D4"/>
              </a:solidFill>
              <a:latin typeface="Arial" panose="020B0604020202020204" pitchFamily="34" charset="0"/>
            </a:endParaRPr>
          </a:p>
          <a:p>
            <a:r>
              <a:rPr lang="en-GB"/>
              <a:t>Students work in groups to match some farming problems with their ‘lean-management-inspired’ solutions. Each group should receive a hard copy of slides 10–15 that they can read and discuss. Students should work to match the problem described in each case study with one of the solutions on their worksheets.</a:t>
            </a:r>
            <a:endParaRPr lang="en-GB">
              <a:ea typeface="Calibri"/>
              <a:cs typeface="Calibri"/>
            </a:endParaRPr>
          </a:p>
        </p:txBody>
      </p:sp>
      <p:sp>
        <p:nvSpPr>
          <p:cNvPr id="4" name="Slide Number Placeholder 3"/>
          <p:cNvSpPr>
            <a:spLocks noGrp="1"/>
          </p:cNvSpPr>
          <p:nvPr>
            <p:ph type="sldNum" sz="quarter" idx="5"/>
          </p:nvPr>
        </p:nvSpPr>
        <p:spPr/>
        <p:txBody>
          <a:bodyPr/>
          <a:lstStyle/>
          <a:p>
            <a:fld id="{4C908366-E7B7-6348-9AC8-2FA061167B73}" type="slidenum">
              <a:rPr lang="en-US" smtClean="0"/>
              <a:pPr/>
              <a:t>9</a:t>
            </a:fld>
            <a:endParaRPr lang="en-US"/>
          </a:p>
        </p:txBody>
      </p:sp>
    </p:spTree>
    <p:extLst>
      <p:ext uri="{BB962C8B-B14F-4D97-AF65-F5344CB8AC3E}">
        <p14:creationId xmlns:p14="http://schemas.microsoft.com/office/powerpoint/2010/main" val="1015635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503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015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7150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6ECB0C-6CBD-546D-1796-C893D8E71CF1}"/>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93715426"/>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1279CC-B6A4-F91E-ED36-1428DE2576D4}"/>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0"/>
            <a:ext cx="12192000" cy="6858000"/>
          </a:xfrm>
          <a:prstGeom prst="rect">
            <a:avLst/>
          </a:prstGeom>
        </p:spPr>
      </p:pic>
      <p:sp>
        <p:nvSpPr>
          <p:cNvPr id="15" name="Content Placeholder 13">
            <a:extLst>
              <a:ext uri="{FF2B5EF4-FFF2-40B4-BE49-F238E27FC236}">
                <a16:creationId xmlns:a16="http://schemas.microsoft.com/office/drawing/2014/main" id="{F23C7633-F30F-416F-10E7-DDD20D26DF21}"/>
              </a:ext>
            </a:extLst>
          </p:cNvPr>
          <p:cNvSpPr txBox="1">
            <a:spLocks/>
          </p:cNvSpPr>
          <p:nvPr userDrawn="1"/>
        </p:nvSpPr>
        <p:spPr>
          <a:xfrm>
            <a:off x="295729" y="2713384"/>
            <a:ext cx="10872262" cy="3627782"/>
          </a:xfrm>
          <a:prstGeom prst="rect">
            <a:avLst/>
          </a:prstGeom>
        </p:spPr>
        <p:txBody>
          <a:bodyPr/>
          <a:lstStyle>
            <a:lvl1pPr marL="0" indent="0" algn="l" defTabSz="914400" rtl="0" eaLnBrk="1" latinLnBrk="0" hangingPunct="1">
              <a:lnSpc>
                <a:spcPct val="90000"/>
              </a:lnSpc>
              <a:spcBef>
                <a:spcPts val="1000"/>
              </a:spcBef>
              <a:buFontTx/>
              <a:buNone/>
              <a:defRPr sz="2000" b="0" i="0" kern="1200">
                <a:solidFill>
                  <a:srgbClr val="0290D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rgbClr val="0290D1"/>
                </a:solidFill>
                <a:latin typeface="Arial" panose="020B0604020202020204" pitchFamily="34" charset="0"/>
                <a:cs typeface="Arial" panose="020B0604020202020204" pitchFamily="34" charset="0"/>
              </a:rPr>
              <a:t>Body Text</a:t>
            </a:r>
          </a:p>
        </p:txBody>
      </p:sp>
      <p:sp>
        <p:nvSpPr>
          <p:cNvPr id="14" name="Content Placeholder 13">
            <a:extLst>
              <a:ext uri="{FF2B5EF4-FFF2-40B4-BE49-F238E27FC236}">
                <a16:creationId xmlns:a16="http://schemas.microsoft.com/office/drawing/2014/main" id="{AE18C9F8-081D-055A-C3FD-7F6CD1E6894C}"/>
              </a:ext>
            </a:extLst>
          </p:cNvPr>
          <p:cNvSpPr txBox="1">
            <a:spLocks/>
          </p:cNvSpPr>
          <p:nvPr userDrawn="1"/>
        </p:nvSpPr>
        <p:spPr>
          <a:xfrm>
            <a:off x="295729" y="2031735"/>
            <a:ext cx="10872262" cy="796395"/>
          </a:xfrm>
          <a:prstGeom prst="rect">
            <a:avLst/>
          </a:prstGeom>
        </p:spPr>
        <p:txBody>
          <a:bodyPr/>
          <a:lstStyle>
            <a:lvl1pPr marL="0" indent="0" algn="l" defTabSz="914400" rtl="0" eaLnBrk="1" latinLnBrk="0" hangingPunct="1">
              <a:lnSpc>
                <a:spcPct val="90000"/>
              </a:lnSpc>
              <a:spcBef>
                <a:spcPts val="1000"/>
              </a:spcBef>
              <a:buFontTx/>
              <a:buNone/>
              <a:defRPr sz="4800" b="0" i="0" kern="1200">
                <a:solidFill>
                  <a:srgbClr val="0290D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800">
                <a:latin typeface="Arial" panose="020B0604020202020204" pitchFamily="34" charset="0"/>
                <a:cs typeface="Arial" panose="020B0604020202020204" pitchFamily="34" charset="0"/>
              </a:rPr>
              <a:t>Section Title</a:t>
            </a:r>
            <a:endParaRPr lang="en-US" sz="3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6839592"/>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027FED-A442-B850-B8AD-AA12A3AB5662}"/>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54917039"/>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youtu.be/FvFHuJjwbWg?si=_9zENY9Oq8JLSwQE&amp;t=1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youtu.be/9Szdt7cfChU?si=dU4-Cz-EJ9Qhgfd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youtube.com/clip/UgkxLe9fI1_EIazn83EXF6kYsTsmryEtUZlE?si=g6QFbotxtHbIANY6"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youtube.com/clip/Ugkxqrb9nC825YFss4nRCwLKKU85WSX_jVv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youtu.be/1IZ1Ppo8U-Q"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63E5C3-9E8E-8F28-A7C0-B7AE7B5947D4}"/>
              </a:ext>
            </a:extLst>
          </p:cNvPr>
          <p:cNvPicPr>
            <a:picLocks noChangeAspect="1"/>
          </p:cNvPicPr>
          <p:nvPr/>
        </p:nvPicPr>
        <p:blipFill>
          <a:blip r:embed="rId3"/>
          <a:stretch>
            <a:fillRect/>
          </a:stretch>
        </p:blipFill>
        <p:spPr>
          <a:xfrm>
            <a:off x="6749177" y="3494313"/>
            <a:ext cx="4212701" cy="3060457"/>
          </a:xfrm>
          <a:prstGeom prst="rect">
            <a:avLst/>
          </a:prstGeom>
        </p:spPr>
      </p:pic>
      <p:sp>
        <p:nvSpPr>
          <p:cNvPr id="4" name="TextBox 3">
            <a:extLst>
              <a:ext uri="{FF2B5EF4-FFF2-40B4-BE49-F238E27FC236}">
                <a16:creationId xmlns:a16="http://schemas.microsoft.com/office/drawing/2014/main" id="{0D9FD3BF-9574-E4D5-4A1B-DFDA2BF14558}"/>
              </a:ext>
            </a:extLst>
          </p:cNvPr>
          <p:cNvSpPr txBox="1"/>
          <p:nvPr/>
        </p:nvSpPr>
        <p:spPr>
          <a:xfrm>
            <a:off x="804213" y="2470481"/>
            <a:ext cx="10409219" cy="1384995"/>
          </a:xfrm>
          <a:prstGeom prst="rect">
            <a:avLst/>
          </a:prstGeom>
          <a:noFill/>
        </p:spPr>
        <p:txBody>
          <a:bodyPr wrap="square" lIns="91440" tIns="45720" rIns="91440" bIns="45720" rtlCol="0" anchor="t">
            <a:spAutoFit/>
          </a:bodyPr>
          <a:lstStyle/>
          <a:p>
            <a:r>
              <a:rPr lang="en-GB" sz="4200" dirty="0">
                <a:solidFill>
                  <a:schemeClr val="bg1"/>
                </a:solidFill>
                <a:latin typeface="Arial"/>
                <a:cs typeface="Arial"/>
              </a:rPr>
              <a:t>Implementing Lean Production </a:t>
            </a:r>
            <a:endParaRPr lang="en-US" dirty="0">
              <a:solidFill>
                <a:schemeClr val="bg1"/>
              </a:solidFill>
              <a:latin typeface="Arial"/>
              <a:cs typeface="Arial"/>
            </a:endParaRPr>
          </a:p>
          <a:p>
            <a:r>
              <a:rPr lang="en-GB" sz="4200" dirty="0">
                <a:solidFill>
                  <a:schemeClr val="bg1"/>
                </a:solidFill>
                <a:latin typeface="Arial"/>
                <a:cs typeface="Arial"/>
              </a:rPr>
              <a:t>in the Pork Industry  </a:t>
            </a:r>
            <a:endParaRPr lang="en-GB" dirty="0">
              <a:solidFill>
                <a:schemeClr val="bg1"/>
              </a:solidFill>
              <a:latin typeface="Arial"/>
              <a:cs typeface="Arial"/>
            </a:endParaRPr>
          </a:p>
        </p:txBody>
      </p:sp>
    </p:spTree>
    <p:extLst>
      <p:ext uri="{BB962C8B-B14F-4D97-AF65-F5344CB8AC3E}">
        <p14:creationId xmlns:p14="http://schemas.microsoft.com/office/powerpoint/2010/main" val="1062774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8F698-8115-6CC9-B479-A0BF44E113A2}"/>
              </a:ext>
            </a:extLst>
          </p:cNvPr>
          <p:cNvSpPr/>
          <p:nvPr/>
        </p:nvSpPr>
        <p:spPr>
          <a:xfrm>
            <a:off x="198783" y="1898375"/>
            <a:ext cx="2842591"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EA86389-83BB-22DD-BF20-A20C173492EA}"/>
              </a:ext>
            </a:extLst>
          </p:cNvPr>
          <p:cNvSpPr txBox="1"/>
          <p:nvPr/>
        </p:nvSpPr>
        <p:spPr>
          <a:xfrm>
            <a:off x="488344" y="1084514"/>
            <a:ext cx="11036717" cy="1261884"/>
          </a:xfrm>
          <a:prstGeom prst="rect">
            <a:avLst/>
          </a:prstGeom>
          <a:noFill/>
        </p:spPr>
        <p:txBody>
          <a:bodyPr wrap="square" lIns="91440" tIns="45720" rIns="91440" bIns="45720" rtlCol="0" anchor="t">
            <a:spAutoFit/>
          </a:bodyPr>
          <a:lstStyle/>
          <a:p>
            <a:pPr algn="ctr"/>
            <a:r>
              <a:rPr lang="en-GB" sz="3800" dirty="0">
                <a:solidFill>
                  <a:srgbClr val="0090D4"/>
                </a:solidFill>
                <a:latin typeface="Arial"/>
                <a:cs typeface="Arial"/>
              </a:rPr>
              <a:t>Examples of how pig farmers are </a:t>
            </a:r>
            <a:endParaRPr lang="en-GB" sz="3800">
              <a:solidFill>
                <a:srgbClr val="0090D4"/>
              </a:solidFill>
              <a:latin typeface="Arial" panose="020B0604020202020204" pitchFamily="34" charset="0"/>
              <a:cs typeface="Arial" panose="020B0604020202020204" pitchFamily="34" charset="0"/>
            </a:endParaRPr>
          </a:p>
          <a:p>
            <a:pPr algn="ctr"/>
            <a:r>
              <a:rPr lang="en-GB" sz="3800" dirty="0">
                <a:solidFill>
                  <a:srgbClr val="0090D4"/>
                </a:solidFill>
                <a:latin typeface="Arial"/>
                <a:cs typeface="Arial"/>
              </a:rPr>
              <a:t>working towards lean production </a:t>
            </a:r>
            <a:endParaRPr lang="en-GB" sz="3800">
              <a:solidFill>
                <a:srgbClr val="0090D4"/>
              </a:solidFill>
              <a:latin typeface="Arial" panose="020B0604020202020204" pitchFamily="34" charset="0"/>
              <a:cs typeface="Arial" panose="020B0604020202020204" pitchFamily="34" charset="0"/>
            </a:endParaRPr>
          </a:p>
        </p:txBody>
      </p:sp>
      <p:sp>
        <p:nvSpPr>
          <p:cNvPr id="109" name="TextBox 108"/>
          <p:cNvSpPr txBox="1"/>
          <p:nvPr/>
        </p:nvSpPr>
        <p:spPr>
          <a:xfrm>
            <a:off x="6563763" y="4463359"/>
            <a:ext cx="914400" cy="369332"/>
          </a:xfrm>
          <a:prstGeom prst="rect">
            <a:avLst/>
          </a:prstGeom>
          <a:noFill/>
        </p:spPr>
        <p:txBody>
          <a:bodyPr wrap="square" rtlCol="0">
            <a:spAutoFit/>
          </a:bodyPr>
          <a:lstStyle/>
          <a:p>
            <a:pPr algn="ctr"/>
            <a:r>
              <a:rPr lang="en-GB" b="1">
                <a:solidFill>
                  <a:schemeClr val="bg1"/>
                </a:solidFill>
              </a:rPr>
              <a:t>&amp;</a:t>
            </a:r>
          </a:p>
        </p:txBody>
      </p:sp>
      <p:sp>
        <p:nvSpPr>
          <p:cNvPr id="4" name="TextBox 3">
            <a:extLst>
              <a:ext uri="{FF2B5EF4-FFF2-40B4-BE49-F238E27FC236}">
                <a16:creationId xmlns:a16="http://schemas.microsoft.com/office/drawing/2014/main" id="{1039E520-55E7-44A0-731E-A5A8F9BA2396}"/>
              </a:ext>
            </a:extLst>
          </p:cNvPr>
          <p:cNvSpPr txBox="1"/>
          <p:nvPr/>
        </p:nvSpPr>
        <p:spPr>
          <a:xfrm>
            <a:off x="488344" y="2807651"/>
            <a:ext cx="6393719" cy="3631763"/>
          </a:xfrm>
          <a:prstGeom prst="rect">
            <a:avLst/>
          </a:prstGeom>
          <a:noFill/>
        </p:spPr>
        <p:txBody>
          <a:bodyPr wrap="square" lIns="91440" tIns="45720" rIns="91440" bIns="45720" rtlCol="0" anchor="t">
            <a:spAutoFit/>
          </a:bodyPr>
          <a:lstStyle/>
          <a:p>
            <a:r>
              <a:rPr lang="en-GB" sz="2300" b="1" dirty="0">
                <a:solidFill>
                  <a:srgbClr val="0290D1"/>
                </a:solidFill>
                <a:latin typeface="Arial"/>
                <a:cs typeface="Arial"/>
              </a:rPr>
              <a:t>Problem 1</a:t>
            </a:r>
          </a:p>
          <a:p>
            <a:r>
              <a:rPr lang="en-GB" sz="2300" dirty="0">
                <a:solidFill>
                  <a:srgbClr val="0290D1"/>
                </a:solidFill>
                <a:latin typeface="Arial"/>
                <a:cs typeface="Arial"/>
              </a:rPr>
              <a:t>A farmer with 800 sows that live outdoors. Before carrying out a waste walk, a loader was used to bring straw bales from a central point to bed up five finishing sheds. The loader could carry two bales at a time, which resulted in five roundtrips to collect the straw each time the sheds were mucked out. Each roundtrip took 15 minutes of time and used diesel to go back and forth.</a:t>
            </a:r>
          </a:p>
        </p:txBody>
      </p:sp>
      <p:pic>
        <p:nvPicPr>
          <p:cNvPr id="6" name="Picture 5" descr="Free Tractor Hay photo and picture">
            <a:extLst>
              <a:ext uri="{FF2B5EF4-FFF2-40B4-BE49-F238E27FC236}">
                <a16:creationId xmlns:a16="http://schemas.microsoft.com/office/drawing/2014/main" id="{B893343B-6537-9A8D-DDDF-CDE1898CD50F}"/>
              </a:ext>
            </a:extLst>
          </p:cNvPr>
          <p:cNvPicPr>
            <a:picLocks noChangeAspect="1"/>
          </p:cNvPicPr>
          <p:nvPr/>
        </p:nvPicPr>
        <p:blipFill>
          <a:blip r:embed="rId3"/>
          <a:stretch>
            <a:fillRect/>
          </a:stretch>
        </p:blipFill>
        <p:spPr>
          <a:xfrm>
            <a:off x="7194332" y="3093026"/>
            <a:ext cx="4319750" cy="2879119"/>
          </a:xfrm>
          <a:prstGeom prst="rect">
            <a:avLst/>
          </a:prstGeom>
        </p:spPr>
      </p:pic>
    </p:spTree>
    <p:extLst>
      <p:ext uri="{BB962C8B-B14F-4D97-AF65-F5344CB8AC3E}">
        <p14:creationId xmlns:p14="http://schemas.microsoft.com/office/powerpoint/2010/main" val="4035039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8F698-8115-6CC9-B479-A0BF44E113A2}"/>
              </a:ext>
            </a:extLst>
          </p:cNvPr>
          <p:cNvSpPr/>
          <p:nvPr/>
        </p:nvSpPr>
        <p:spPr>
          <a:xfrm>
            <a:off x="198783" y="1898375"/>
            <a:ext cx="2842591"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EA86389-83BB-22DD-BF20-A20C173492EA}"/>
              </a:ext>
            </a:extLst>
          </p:cNvPr>
          <p:cNvSpPr txBox="1"/>
          <p:nvPr/>
        </p:nvSpPr>
        <p:spPr>
          <a:xfrm>
            <a:off x="488344" y="1261966"/>
            <a:ext cx="11036717" cy="1261884"/>
          </a:xfrm>
          <a:prstGeom prst="rect">
            <a:avLst/>
          </a:prstGeom>
          <a:noFill/>
        </p:spPr>
        <p:txBody>
          <a:bodyPr wrap="square" lIns="91440" tIns="45720" rIns="91440" bIns="45720" rtlCol="0" anchor="t">
            <a:spAutoFit/>
          </a:bodyPr>
          <a:lstStyle/>
          <a:p>
            <a:pPr algn="ctr"/>
            <a:r>
              <a:rPr lang="en-GB" sz="3800" dirty="0">
                <a:solidFill>
                  <a:srgbClr val="0090D4"/>
                </a:solidFill>
                <a:latin typeface="Arial"/>
                <a:cs typeface="Arial"/>
              </a:rPr>
              <a:t>Examples of how pig farmers are </a:t>
            </a:r>
            <a:endParaRPr lang="en-GB" sz="3800">
              <a:solidFill>
                <a:srgbClr val="0090D4"/>
              </a:solidFill>
              <a:latin typeface="Arial" panose="020B0604020202020204" pitchFamily="34" charset="0"/>
              <a:cs typeface="Arial" panose="020B0604020202020204" pitchFamily="34" charset="0"/>
            </a:endParaRPr>
          </a:p>
          <a:p>
            <a:pPr algn="ctr"/>
            <a:r>
              <a:rPr lang="en-GB" sz="3800" dirty="0">
                <a:solidFill>
                  <a:srgbClr val="0090D4"/>
                </a:solidFill>
                <a:latin typeface="Arial"/>
                <a:cs typeface="Arial"/>
              </a:rPr>
              <a:t>working towards lean production </a:t>
            </a:r>
            <a:endParaRPr lang="en-GB" sz="3800">
              <a:solidFill>
                <a:srgbClr val="0090D4"/>
              </a:solidFill>
              <a:latin typeface="Arial" panose="020B0604020202020204" pitchFamily="34" charset="0"/>
              <a:cs typeface="Arial" panose="020B0604020202020204" pitchFamily="34" charset="0"/>
            </a:endParaRPr>
          </a:p>
        </p:txBody>
      </p:sp>
      <p:sp>
        <p:nvSpPr>
          <p:cNvPr id="109" name="TextBox 108"/>
          <p:cNvSpPr txBox="1"/>
          <p:nvPr/>
        </p:nvSpPr>
        <p:spPr>
          <a:xfrm>
            <a:off x="6563763" y="4463359"/>
            <a:ext cx="914400" cy="369332"/>
          </a:xfrm>
          <a:prstGeom prst="rect">
            <a:avLst/>
          </a:prstGeom>
          <a:noFill/>
        </p:spPr>
        <p:txBody>
          <a:bodyPr wrap="square" rtlCol="0">
            <a:spAutoFit/>
          </a:bodyPr>
          <a:lstStyle/>
          <a:p>
            <a:pPr algn="ctr"/>
            <a:r>
              <a:rPr lang="en-GB" b="1">
                <a:solidFill>
                  <a:schemeClr val="bg1"/>
                </a:solidFill>
              </a:rPr>
              <a:t>&amp;</a:t>
            </a:r>
          </a:p>
        </p:txBody>
      </p:sp>
      <p:sp>
        <p:nvSpPr>
          <p:cNvPr id="4" name="TextBox 3">
            <a:extLst>
              <a:ext uri="{FF2B5EF4-FFF2-40B4-BE49-F238E27FC236}">
                <a16:creationId xmlns:a16="http://schemas.microsoft.com/office/drawing/2014/main" id="{F8C741E1-CE51-9902-F6E4-17091C031BEB}"/>
              </a:ext>
            </a:extLst>
          </p:cNvPr>
          <p:cNvSpPr txBox="1"/>
          <p:nvPr/>
        </p:nvSpPr>
        <p:spPr>
          <a:xfrm>
            <a:off x="488344" y="2807650"/>
            <a:ext cx="6693369" cy="3631763"/>
          </a:xfrm>
          <a:prstGeom prst="rect">
            <a:avLst/>
          </a:prstGeom>
          <a:noFill/>
        </p:spPr>
        <p:txBody>
          <a:bodyPr wrap="square" lIns="91440" tIns="45720" rIns="91440" bIns="45720" rtlCol="0" anchor="t">
            <a:spAutoFit/>
          </a:bodyPr>
          <a:lstStyle/>
          <a:p>
            <a:r>
              <a:rPr lang="en-GB" sz="2300" b="1">
                <a:solidFill>
                  <a:srgbClr val="0290D1"/>
                </a:solidFill>
                <a:latin typeface="Arial" panose="020B0604020202020204" pitchFamily="34" charset="0"/>
                <a:cs typeface="Arial" panose="020B0604020202020204" pitchFamily="34" charset="0"/>
              </a:rPr>
              <a:t>Problem 2</a:t>
            </a:r>
          </a:p>
          <a:p>
            <a:r>
              <a:rPr lang="en-GB" sz="2300">
                <a:solidFill>
                  <a:srgbClr val="0290D1"/>
                </a:solidFill>
                <a:latin typeface="Arial" panose="020B0604020202020204" pitchFamily="34" charset="0"/>
                <a:cs typeface="Arial" panose="020B0604020202020204" pitchFamily="34" charset="0"/>
              </a:rPr>
              <a:t>A farmer with 1,000 sows on an indoor farrow-to-finish operation mucks out each shed three times a week, providing each shed with fresh straw.  However, the team realised that at least once a week, they wouldn’t have a blade to cut the string around the bales. So, someone must go and look for a knife before the task can continue. While it only takes five minutes, this time soon adds up and breaks the flow of the task.</a:t>
            </a:r>
          </a:p>
        </p:txBody>
      </p:sp>
      <p:pic>
        <p:nvPicPr>
          <p:cNvPr id="1026" name="Picture 2" descr="a blue sky with some clouds and some hay">
            <a:extLst>
              <a:ext uri="{FF2B5EF4-FFF2-40B4-BE49-F238E27FC236}">
                <a16:creationId xmlns:a16="http://schemas.microsoft.com/office/drawing/2014/main" id="{A5E6D270-A847-CD14-67AC-B400F0E94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8163" y="3379302"/>
            <a:ext cx="4330090" cy="288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757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8F698-8115-6CC9-B479-A0BF44E113A2}"/>
              </a:ext>
            </a:extLst>
          </p:cNvPr>
          <p:cNvSpPr/>
          <p:nvPr/>
        </p:nvSpPr>
        <p:spPr>
          <a:xfrm>
            <a:off x="198783" y="1898375"/>
            <a:ext cx="2842591"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TextBox 108"/>
          <p:cNvSpPr txBox="1"/>
          <p:nvPr/>
        </p:nvSpPr>
        <p:spPr>
          <a:xfrm>
            <a:off x="6563763" y="4463359"/>
            <a:ext cx="914400" cy="369332"/>
          </a:xfrm>
          <a:prstGeom prst="rect">
            <a:avLst/>
          </a:prstGeom>
          <a:noFill/>
        </p:spPr>
        <p:txBody>
          <a:bodyPr wrap="square" rtlCol="0">
            <a:spAutoFit/>
          </a:bodyPr>
          <a:lstStyle/>
          <a:p>
            <a:pPr algn="ctr"/>
            <a:r>
              <a:rPr lang="en-GB" b="1">
                <a:solidFill>
                  <a:schemeClr val="bg1"/>
                </a:solidFill>
              </a:rPr>
              <a:t>&amp;</a:t>
            </a:r>
          </a:p>
        </p:txBody>
      </p:sp>
      <p:sp>
        <p:nvSpPr>
          <p:cNvPr id="4" name="TextBox 3">
            <a:extLst>
              <a:ext uri="{FF2B5EF4-FFF2-40B4-BE49-F238E27FC236}">
                <a16:creationId xmlns:a16="http://schemas.microsoft.com/office/drawing/2014/main" id="{04D6CF54-C454-1315-3B8C-ED4A1882B97B}"/>
              </a:ext>
            </a:extLst>
          </p:cNvPr>
          <p:cNvSpPr txBox="1"/>
          <p:nvPr/>
        </p:nvSpPr>
        <p:spPr>
          <a:xfrm>
            <a:off x="394433" y="2529317"/>
            <a:ext cx="7642661" cy="3985706"/>
          </a:xfrm>
          <a:prstGeom prst="rect">
            <a:avLst/>
          </a:prstGeom>
          <a:noFill/>
        </p:spPr>
        <p:txBody>
          <a:bodyPr wrap="square" lIns="91440" tIns="45720" rIns="91440" bIns="45720" rtlCol="0" anchor="t">
            <a:spAutoFit/>
          </a:bodyPr>
          <a:lstStyle/>
          <a:p>
            <a:r>
              <a:rPr lang="en-GB" sz="2300" b="1">
                <a:solidFill>
                  <a:srgbClr val="0290D1"/>
                </a:solidFill>
                <a:latin typeface="Arial" panose="020B0604020202020204" pitchFamily="34" charset="0"/>
                <a:cs typeface="Arial" panose="020B0604020202020204" pitchFamily="34" charset="0"/>
              </a:rPr>
              <a:t>Problem 3</a:t>
            </a:r>
          </a:p>
          <a:p>
            <a:r>
              <a:rPr lang="en-GB" sz="2300">
                <a:solidFill>
                  <a:srgbClr val="0290D1"/>
                </a:solidFill>
                <a:latin typeface="Arial" panose="020B0604020202020204" pitchFamily="34" charset="0"/>
                <a:cs typeface="Arial" panose="020B0604020202020204" pitchFamily="34" charset="0"/>
              </a:rPr>
              <a:t>A farmer with 1,000 sows sorts pigs ready for market into groups according to their weight before they are loaded onto trailers. The pens have two gates: one that is regularly used, as it can be closed off to allow staff to clean the central passage, and one at the rear just used for sorting the pigs.</a:t>
            </a:r>
          </a:p>
          <a:p>
            <a:r>
              <a:rPr lang="en-GB" sz="2300">
                <a:solidFill>
                  <a:srgbClr val="0290D1"/>
                </a:solidFill>
                <a:latin typeface="Arial" panose="020B0604020202020204" pitchFamily="34" charset="0"/>
                <a:cs typeface="Arial" panose="020B0604020202020204" pitchFamily="34" charset="0"/>
              </a:rPr>
              <a:t>During the waste walk, it was discussed that the sorting and loading process took a team of three staff approximately two hours to complete each time, as pigs were hesitant to exit via the rear of the pens. </a:t>
            </a:r>
          </a:p>
        </p:txBody>
      </p:sp>
      <p:pic>
        <p:nvPicPr>
          <p:cNvPr id="7" name="Picture 6" descr="A group of men standing next to pigs&#10;&#10;Description automatically generated">
            <a:extLst>
              <a:ext uri="{FF2B5EF4-FFF2-40B4-BE49-F238E27FC236}">
                <a16:creationId xmlns:a16="http://schemas.microsoft.com/office/drawing/2014/main" id="{06958F18-45D9-F19D-E883-6F44CBF12A72}"/>
              </a:ext>
            </a:extLst>
          </p:cNvPr>
          <p:cNvPicPr>
            <a:picLocks noChangeAspect="1"/>
          </p:cNvPicPr>
          <p:nvPr/>
        </p:nvPicPr>
        <p:blipFill rotWithShape="1">
          <a:blip r:embed="rId3"/>
          <a:srcRect l="10231" r="26130"/>
          <a:stretch/>
        </p:blipFill>
        <p:spPr>
          <a:xfrm>
            <a:off x="8470372" y="2819808"/>
            <a:ext cx="3137816" cy="3287101"/>
          </a:xfrm>
          <a:prstGeom prst="rect">
            <a:avLst/>
          </a:prstGeom>
        </p:spPr>
      </p:pic>
      <p:sp>
        <p:nvSpPr>
          <p:cNvPr id="5" name="TextBox 4">
            <a:extLst>
              <a:ext uri="{FF2B5EF4-FFF2-40B4-BE49-F238E27FC236}">
                <a16:creationId xmlns:a16="http://schemas.microsoft.com/office/drawing/2014/main" id="{480D97A1-3E1C-9766-DF4B-C784A77ADFA3}"/>
              </a:ext>
            </a:extLst>
          </p:cNvPr>
          <p:cNvSpPr txBox="1"/>
          <p:nvPr/>
        </p:nvSpPr>
        <p:spPr>
          <a:xfrm>
            <a:off x="8470372" y="6115795"/>
            <a:ext cx="2906189" cy="261610"/>
          </a:xfrm>
          <a:prstGeom prst="rect">
            <a:avLst/>
          </a:prstGeom>
          <a:noFill/>
        </p:spPr>
        <p:txBody>
          <a:bodyPr wrap="square" lIns="91440" tIns="45720" rIns="91440" bIns="45720" rtlCol="0" anchor="t">
            <a:spAutoFit/>
          </a:bodyPr>
          <a:lstStyle/>
          <a:p>
            <a:r>
              <a:rPr lang="en-GB" sz="1050" dirty="0">
                <a:solidFill>
                  <a:srgbClr val="0070C0"/>
                </a:solidFill>
                <a:latin typeface="Arial"/>
                <a:cs typeface="Arial"/>
              </a:rPr>
              <a:t>Image credit: Dave Warren</a:t>
            </a:r>
          </a:p>
        </p:txBody>
      </p:sp>
      <p:sp>
        <p:nvSpPr>
          <p:cNvPr id="8" name="TextBox 7">
            <a:extLst>
              <a:ext uri="{FF2B5EF4-FFF2-40B4-BE49-F238E27FC236}">
                <a16:creationId xmlns:a16="http://schemas.microsoft.com/office/drawing/2014/main" id="{2FB86D50-087E-3D34-321F-08A590AFC6F9}"/>
              </a:ext>
            </a:extLst>
          </p:cNvPr>
          <p:cNvSpPr txBox="1"/>
          <p:nvPr/>
        </p:nvSpPr>
        <p:spPr>
          <a:xfrm>
            <a:off x="488344" y="1084514"/>
            <a:ext cx="11036717" cy="1261884"/>
          </a:xfrm>
          <a:prstGeom prst="rect">
            <a:avLst/>
          </a:prstGeom>
          <a:noFill/>
        </p:spPr>
        <p:txBody>
          <a:bodyPr wrap="square" lIns="91440" tIns="45720" rIns="91440" bIns="45720" rtlCol="0" anchor="t">
            <a:spAutoFit/>
          </a:bodyPr>
          <a:lstStyle/>
          <a:p>
            <a:pPr algn="ctr"/>
            <a:r>
              <a:rPr lang="en-GB" sz="3800" dirty="0">
                <a:solidFill>
                  <a:srgbClr val="0090D4"/>
                </a:solidFill>
                <a:latin typeface="Arial"/>
                <a:cs typeface="Arial"/>
              </a:rPr>
              <a:t>Examples of how pig farmers are </a:t>
            </a:r>
            <a:endParaRPr lang="en-GB" sz="3800">
              <a:solidFill>
                <a:srgbClr val="0090D4"/>
              </a:solidFill>
              <a:latin typeface="Arial" panose="020B0604020202020204" pitchFamily="34" charset="0"/>
              <a:cs typeface="Arial" panose="020B0604020202020204" pitchFamily="34" charset="0"/>
            </a:endParaRPr>
          </a:p>
          <a:p>
            <a:pPr algn="ctr"/>
            <a:r>
              <a:rPr lang="en-GB" sz="3800" dirty="0">
                <a:solidFill>
                  <a:srgbClr val="0090D4"/>
                </a:solidFill>
                <a:latin typeface="Arial"/>
                <a:cs typeface="Arial"/>
              </a:rPr>
              <a:t>working towards lean production </a:t>
            </a:r>
            <a:endParaRPr lang="en-GB" sz="3800">
              <a:solidFill>
                <a:srgbClr val="0090D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1145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8F698-8115-6CC9-B479-A0BF44E113A2}"/>
              </a:ext>
            </a:extLst>
          </p:cNvPr>
          <p:cNvSpPr/>
          <p:nvPr/>
        </p:nvSpPr>
        <p:spPr>
          <a:xfrm>
            <a:off x="198783" y="1898375"/>
            <a:ext cx="2842591"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TextBox 108"/>
          <p:cNvSpPr txBox="1"/>
          <p:nvPr/>
        </p:nvSpPr>
        <p:spPr>
          <a:xfrm>
            <a:off x="6563763" y="4463359"/>
            <a:ext cx="914400" cy="369332"/>
          </a:xfrm>
          <a:prstGeom prst="rect">
            <a:avLst/>
          </a:prstGeom>
          <a:noFill/>
        </p:spPr>
        <p:txBody>
          <a:bodyPr wrap="square" rtlCol="0">
            <a:spAutoFit/>
          </a:bodyPr>
          <a:lstStyle/>
          <a:p>
            <a:pPr algn="ctr"/>
            <a:r>
              <a:rPr lang="en-GB" b="1">
                <a:solidFill>
                  <a:schemeClr val="bg1"/>
                </a:solidFill>
              </a:rPr>
              <a:t>&amp;</a:t>
            </a:r>
          </a:p>
        </p:txBody>
      </p:sp>
      <p:sp>
        <p:nvSpPr>
          <p:cNvPr id="4" name="TextBox 3">
            <a:extLst>
              <a:ext uri="{FF2B5EF4-FFF2-40B4-BE49-F238E27FC236}">
                <a16:creationId xmlns:a16="http://schemas.microsoft.com/office/drawing/2014/main" id="{1003DD48-9C44-644B-9B3B-95C3C459EACE}"/>
              </a:ext>
            </a:extLst>
          </p:cNvPr>
          <p:cNvSpPr txBox="1"/>
          <p:nvPr/>
        </p:nvSpPr>
        <p:spPr>
          <a:xfrm>
            <a:off x="349013" y="2680425"/>
            <a:ext cx="8458104" cy="3985706"/>
          </a:xfrm>
          <a:prstGeom prst="rect">
            <a:avLst/>
          </a:prstGeom>
          <a:noFill/>
        </p:spPr>
        <p:txBody>
          <a:bodyPr wrap="square" lIns="91440" tIns="45720" rIns="91440" bIns="45720" rtlCol="0" anchor="t">
            <a:spAutoFit/>
          </a:bodyPr>
          <a:lstStyle/>
          <a:p>
            <a:r>
              <a:rPr lang="en-GB" sz="2300" b="1">
                <a:solidFill>
                  <a:srgbClr val="0290D1"/>
                </a:solidFill>
                <a:latin typeface="Arial" panose="020B0604020202020204" pitchFamily="34" charset="0"/>
                <a:cs typeface="Arial" panose="020B0604020202020204" pitchFamily="34" charset="0"/>
              </a:rPr>
              <a:t>Problem 4</a:t>
            </a:r>
          </a:p>
          <a:p>
            <a:r>
              <a:rPr lang="en-GB" sz="2300">
                <a:solidFill>
                  <a:srgbClr val="0290D1"/>
                </a:solidFill>
                <a:latin typeface="Arial" panose="020B0604020202020204" pitchFamily="34" charset="0"/>
                <a:cs typeface="Arial" panose="020B0604020202020204" pitchFamily="34" charset="0"/>
              </a:rPr>
              <a:t>A farmer with 1,000 sows and an arable enterprise discovered there was never the right-sized spanner to hand when needed, particularly during harvest when equipment needed maintenance and repair. This would happen 1–2 times a month, wasting about 15 minutes each time (looking and waiting), and more often during harvest, and could waste up to one hour each time to go and find a spanner and take it back to the field.</a:t>
            </a:r>
          </a:p>
          <a:p>
            <a:r>
              <a:rPr lang="en-GB" sz="2300">
                <a:solidFill>
                  <a:srgbClr val="0290D1"/>
                </a:solidFill>
                <a:latin typeface="Arial" panose="020B0604020202020204" pitchFamily="34" charset="0"/>
                <a:cs typeface="Arial" panose="020B0604020202020204" pitchFamily="34" charset="0"/>
              </a:rPr>
              <a:t>Equalling over 30 hours per year had been wasted through looking for the right tool (usually a 13mm spanner) to complete tasks.</a:t>
            </a:r>
          </a:p>
        </p:txBody>
      </p:sp>
      <p:pic>
        <p:nvPicPr>
          <p:cNvPr id="1026" name="Picture 2" descr="silver steel measuring spoons on brown wooden table">
            <a:extLst>
              <a:ext uri="{FF2B5EF4-FFF2-40B4-BE49-F238E27FC236}">
                <a16:creationId xmlns:a16="http://schemas.microsoft.com/office/drawing/2014/main" id="{18549B3C-2A88-330C-85C3-F5D82EFD5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127304">
            <a:off x="8486238" y="2946875"/>
            <a:ext cx="3690257" cy="2461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1C12490-AE09-DFEA-4E23-854C354A663A}"/>
              </a:ext>
            </a:extLst>
          </p:cNvPr>
          <p:cNvSpPr txBox="1"/>
          <p:nvPr/>
        </p:nvSpPr>
        <p:spPr>
          <a:xfrm>
            <a:off x="488344" y="1084514"/>
            <a:ext cx="11036717" cy="1261884"/>
          </a:xfrm>
          <a:prstGeom prst="rect">
            <a:avLst/>
          </a:prstGeom>
          <a:noFill/>
        </p:spPr>
        <p:txBody>
          <a:bodyPr wrap="square" lIns="91440" tIns="45720" rIns="91440" bIns="45720" rtlCol="0" anchor="t">
            <a:spAutoFit/>
          </a:bodyPr>
          <a:lstStyle/>
          <a:p>
            <a:pPr algn="ctr"/>
            <a:r>
              <a:rPr lang="en-GB" sz="3800" dirty="0">
                <a:solidFill>
                  <a:srgbClr val="0090D4"/>
                </a:solidFill>
                <a:latin typeface="Arial"/>
                <a:cs typeface="Arial"/>
              </a:rPr>
              <a:t>Examples of how pig farmers are </a:t>
            </a:r>
            <a:endParaRPr lang="en-GB" sz="3800">
              <a:solidFill>
                <a:srgbClr val="0090D4"/>
              </a:solidFill>
              <a:latin typeface="Arial" panose="020B0604020202020204" pitchFamily="34" charset="0"/>
              <a:cs typeface="Arial" panose="020B0604020202020204" pitchFamily="34" charset="0"/>
            </a:endParaRPr>
          </a:p>
          <a:p>
            <a:pPr algn="ctr"/>
            <a:r>
              <a:rPr lang="en-GB" sz="3800" dirty="0">
                <a:solidFill>
                  <a:srgbClr val="0090D4"/>
                </a:solidFill>
                <a:latin typeface="Arial"/>
                <a:cs typeface="Arial"/>
              </a:rPr>
              <a:t>working towards lean production </a:t>
            </a:r>
            <a:endParaRPr lang="en-GB" sz="3800">
              <a:solidFill>
                <a:srgbClr val="0090D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4973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8F698-8115-6CC9-B479-A0BF44E113A2}"/>
              </a:ext>
            </a:extLst>
          </p:cNvPr>
          <p:cNvSpPr/>
          <p:nvPr/>
        </p:nvSpPr>
        <p:spPr>
          <a:xfrm>
            <a:off x="198783" y="1898375"/>
            <a:ext cx="2842591"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TextBox 108"/>
          <p:cNvSpPr txBox="1"/>
          <p:nvPr/>
        </p:nvSpPr>
        <p:spPr>
          <a:xfrm>
            <a:off x="6563763" y="4463359"/>
            <a:ext cx="914400" cy="369332"/>
          </a:xfrm>
          <a:prstGeom prst="rect">
            <a:avLst/>
          </a:prstGeom>
          <a:noFill/>
        </p:spPr>
        <p:txBody>
          <a:bodyPr wrap="square" rtlCol="0">
            <a:spAutoFit/>
          </a:bodyPr>
          <a:lstStyle/>
          <a:p>
            <a:pPr algn="ctr"/>
            <a:r>
              <a:rPr lang="en-GB" b="1">
                <a:solidFill>
                  <a:schemeClr val="bg1"/>
                </a:solidFill>
              </a:rPr>
              <a:t>&amp;</a:t>
            </a:r>
          </a:p>
        </p:txBody>
      </p:sp>
      <p:sp>
        <p:nvSpPr>
          <p:cNvPr id="4" name="TextBox 3">
            <a:extLst>
              <a:ext uri="{FF2B5EF4-FFF2-40B4-BE49-F238E27FC236}">
                <a16:creationId xmlns:a16="http://schemas.microsoft.com/office/drawing/2014/main" id="{B0578C7F-E17F-5DE3-3EDD-C3E79889820C}"/>
              </a:ext>
            </a:extLst>
          </p:cNvPr>
          <p:cNvSpPr txBox="1"/>
          <p:nvPr/>
        </p:nvSpPr>
        <p:spPr>
          <a:xfrm>
            <a:off x="712599" y="2807651"/>
            <a:ext cx="7982222" cy="3631763"/>
          </a:xfrm>
          <a:prstGeom prst="rect">
            <a:avLst/>
          </a:prstGeom>
          <a:noFill/>
        </p:spPr>
        <p:txBody>
          <a:bodyPr wrap="square" lIns="91440" tIns="45720" rIns="91440" bIns="45720" rtlCol="0" anchor="t">
            <a:spAutoFit/>
          </a:bodyPr>
          <a:lstStyle/>
          <a:p>
            <a:r>
              <a:rPr lang="en-GB" sz="2300" b="1">
                <a:solidFill>
                  <a:srgbClr val="0290D1"/>
                </a:solidFill>
                <a:latin typeface="Arial" panose="020B0604020202020204" pitchFamily="34" charset="0"/>
                <a:cs typeface="Arial" panose="020B0604020202020204" pitchFamily="34" charset="0"/>
              </a:rPr>
              <a:t>Problem 5</a:t>
            </a:r>
          </a:p>
          <a:p>
            <a:r>
              <a:rPr lang="en-GB" sz="2300">
                <a:solidFill>
                  <a:srgbClr val="0290D1"/>
                </a:solidFill>
                <a:latin typeface="Arial" panose="020B0604020202020204" pitchFamily="34" charset="0"/>
                <a:cs typeface="Arial" panose="020B0604020202020204" pitchFamily="34" charset="0"/>
              </a:rPr>
              <a:t>A farmer with 1,000 sows uses two teams of two staff at weaning to sort piglets into a trailer with a maximum capacity of 150 piglets. Before a waste walk was carried out, the pens of piglets were emptied into a central passage, then sorted into batches of 150 piglets to load onto the trailer. But only one team of two is needed to load the piglets onto the trailer. This means that two people are waiting, and it could also result in double-counting and inaccurate numbers of piglets being loaded.</a:t>
            </a:r>
          </a:p>
        </p:txBody>
      </p:sp>
      <p:pic>
        <p:nvPicPr>
          <p:cNvPr id="6" name="Picture 5" descr="A group of pigs in straw&#10;&#10;Description automatically generated">
            <a:extLst>
              <a:ext uri="{FF2B5EF4-FFF2-40B4-BE49-F238E27FC236}">
                <a16:creationId xmlns:a16="http://schemas.microsoft.com/office/drawing/2014/main" id="{E0461263-5238-648D-3996-2E00B9BD494B}"/>
              </a:ext>
            </a:extLst>
          </p:cNvPr>
          <p:cNvPicPr>
            <a:picLocks noChangeAspect="1"/>
          </p:cNvPicPr>
          <p:nvPr/>
        </p:nvPicPr>
        <p:blipFill rotWithShape="1">
          <a:blip r:embed="rId3"/>
          <a:srcRect l="31133"/>
          <a:stretch/>
        </p:blipFill>
        <p:spPr>
          <a:xfrm>
            <a:off x="9127671" y="3107617"/>
            <a:ext cx="2909324" cy="2816388"/>
          </a:xfrm>
          <a:prstGeom prst="rect">
            <a:avLst/>
          </a:prstGeom>
        </p:spPr>
      </p:pic>
      <p:sp>
        <p:nvSpPr>
          <p:cNvPr id="7" name="TextBox 6">
            <a:extLst>
              <a:ext uri="{FF2B5EF4-FFF2-40B4-BE49-F238E27FC236}">
                <a16:creationId xmlns:a16="http://schemas.microsoft.com/office/drawing/2014/main" id="{D5C59BF5-BFAE-6AB7-0083-9C2FA3366785}"/>
              </a:ext>
            </a:extLst>
          </p:cNvPr>
          <p:cNvSpPr txBox="1"/>
          <p:nvPr/>
        </p:nvSpPr>
        <p:spPr>
          <a:xfrm>
            <a:off x="488344" y="1084514"/>
            <a:ext cx="11036717" cy="1261884"/>
          </a:xfrm>
          <a:prstGeom prst="rect">
            <a:avLst/>
          </a:prstGeom>
          <a:noFill/>
        </p:spPr>
        <p:txBody>
          <a:bodyPr wrap="square" lIns="91440" tIns="45720" rIns="91440" bIns="45720" rtlCol="0" anchor="t">
            <a:spAutoFit/>
          </a:bodyPr>
          <a:lstStyle/>
          <a:p>
            <a:pPr algn="ctr"/>
            <a:r>
              <a:rPr lang="en-GB" sz="3800" dirty="0">
                <a:solidFill>
                  <a:srgbClr val="0090D4"/>
                </a:solidFill>
                <a:latin typeface="Arial"/>
                <a:cs typeface="Arial"/>
              </a:rPr>
              <a:t>Examples of how pig farmers are </a:t>
            </a:r>
            <a:endParaRPr lang="en-GB" sz="3800">
              <a:solidFill>
                <a:srgbClr val="0090D4"/>
              </a:solidFill>
              <a:latin typeface="Arial" panose="020B0604020202020204" pitchFamily="34" charset="0"/>
              <a:cs typeface="Arial" panose="020B0604020202020204" pitchFamily="34" charset="0"/>
            </a:endParaRPr>
          </a:p>
          <a:p>
            <a:pPr algn="ctr"/>
            <a:r>
              <a:rPr lang="en-GB" sz="3800" dirty="0">
                <a:solidFill>
                  <a:srgbClr val="0090D4"/>
                </a:solidFill>
                <a:latin typeface="Arial"/>
                <a:cs typeface="Arial"/>
              </a:rPr>
              <a:t>working towards lean production </a:t>
            </a:r>
            <a:endParaRPr lang="en-GB" sz="3800">
              <a:solidFill>
                <a:srgbClr val="0090D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3901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8F698-8115-6CC9-B479-A0BF44E113A2}"/>
              </a:ext>
            </a:extLst>
          </p:cNvPr>
          <p:cNvSpPr/>
          <p:nvPr/>
        </p:nvSpPr>
        <p:spPr>
          <a:xfrm>
            <a:off x="198783" y="1898375"/>
            <a:ext cx="2842591"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TextBox 108"/>
          <p:cNvSpPr txBox="1"/>
          <p:nvPr/>
        </p:nvSpPr>
        <p:spPr>
          <a:xfrm>
            <a:off x="6563763" y="4463359"/>
            <a:ext cx="914400" cy="369332"/>
          </a:xfrm>
          <a:prstGeom prst="rect">
            <a:avLst/>
          </a:prstGeom>
          <a:noFill/>
        </p:spPr>
        <p:txBody>
          <a:bodyPr wrap="square" rtlCol="0">
            <a:spAutoFit/>
          </a:bodyPr>
          <a:lstStyle/>
          <a:p>
            <a:pPr algn="ctr"/>
            <a:r>
              <a:rPr lang="en-GB" b="1">
                <a:solidFill>
                  <a:schemeClr val="bg1"/>
                </a:solidFill>
              </a:rPr>
              <a:t>&amp;</a:t>
            </a:r>
          </a:p>
        </p:txBody>
      </p:sp>
      <p:sp>
        <p:nvSpPr>
          <p:cNvPr id="4" name="TextBox 3">
            <a:extLst>
              <a:ext uri="{FF2B5EF4-FFF2-40B4-BE49-F238E27FC236}">
                <a16:creationId xmlns:a16="http://schemas.microsoft.com/office/drawing/2014/main" id="{A885ADCF-DCF4-B995-0FCF-D048E992DB4B}"/>
              </a:ext>
            </a:extLst>
          </p:cNvPr>
          <p:cNvSpPr txBox="1"/>
          <p:nvPr/>
        </p:nvSpPr>
        <p:spPr>
          <a:xfrm>
            <a:off x="326572" y="2465614"/>
            <a:ext cx="7309470" cy="3985706"/>
          </a:xfrm>
          <a:prstGeom prst="rect">
            <a:avLst/>
          </a:prstGeom>
          <a:noFill/>
        </p:spPr>
        <p:txBody>
          <a:bodyPr wrap="square" lIns="91440" tIns="45720" rIns="91440" bIns="45720" rtlCol="0" anchor="t">
            <a:spAutoFit/>
          </a:bodyPr>
          <a:lstStyle/>
          <a:p>
            <a:r>
              <a:rPr lang="en-GB" sz="2300" b="1">
                <a:solidFill>
                  <a:srgbClr val="0290D1"/>
                </a:solidFill>
                <a:latin typeface="Arial" panose="020B0604020202020204" pitchFamily="34" charset="0"/>
                <a:cs typeface="Arial" panose="020B0604020202020204" pitchFamily="34" charset="0"/>
              </a:rPr>
              <a:t>Problem 6</a:t>
            </a:r>
          </a:p>
          <a:p>
            <a:r>
              <a:rPr lang="en-GB" sz="2300">
                <a:solidFill>
                  <a:srgbClr val="0290D1"/>
                </a:solidFill>
                <a:latin typeface="Arial" panose="020B0604020202020204" pitchFamily="34" charset="0"/>
                <a:cs typeface="Arial" panose="020B0604020202020204" pitchFamily="34" charset="0"/>
              </a:rPr>
              <a:t>A farmer with an outdoor breeding unit with groups of 48 pigs being serviced using AI (artificial insemination) every week. The generator used to power the AI cooler was positioned just outside the service tent. This meant that to collect each dose of semen, staff had to walk back and forth from one side of the tent to the other. Each trip took roughly 20 seconds, and the walking back and forth also caused sows to become slightly more agitated, resulting in extra time needed to allow sows to settle before service.</a:t>
            </a:r>
          </a:p>
        </p:txBody>
      </p:sp>
      <p:pic>
        <p:nvPicPr>
          <p:cNvPr id="6" name="Picture 5" descr="A group of objects on a shelf&#10;&#10;Description automatically generated">
            <a:extLst>
              <a:ext uri="{FF2B5EF4-FFF2-40B4-BE49-F238E27FC236}">
                <a16:creationId xmlns:a16="http://schemas.microsoft.com/office/drawing/2014/main" id="{06B139A7-FF24-C80F-28A0-838E177C0391}"/>
              </a:ext>
            </a:extLst>
          </p:cNvPr>
          <p:cNvPicPr>
            <a:picLocks noChangeAspect="1"/>
          </p:cNvPicPr>
          <p:nvPr/>
        </p:nvPicPr>
        <p:blipFill>
          <a:blip r:embed="rId3"/>
          <a:stretch>
            <a:fillRect/>
          </a:stretch>
        </p:blipFill>
        <p:spPr>
          <a:xfrm>
            <a:off x="7990657" y="2940778"/>
            <a:ext cx="3347903" cy="2234725"/>
          </a:xfrm>
          <a:prstGeom prst="rect">
            <a:avLst/>
          </a:prstGeom>
        </p:spPr>
      </p:pic>
      <p:sp>
        <p:nvSpPr>
          <p:cNvPr id="7" name="TextBox 6">
            <a:extLst>
              <a:ext uri="{FF2B5EF4-FFF2-40B4-BE49-F238E27FC236}">
                <a16:creationId xmlns:a16="http://schemas.microsoft.com/office/drawing/2014/main" id="{FE62DCF1-1CF1-41E0-3671-2248F7908C28}"/>
              </a:ext>
            </a:extLst>
          </p:cNvPr>
          <p:cNvSpPr txBox="1"/>
          <p:nvPr/>
        </p:nvSpPr>
        <p:spPr>
          <a:xfrm>
            <a:off x="7982712" y="5183427"/>
            <a:ext cx="2395728" cy="253916"/>
          </a:xfrm>
          <a:prstGeom prst="rect">
            <a:avLst/>
          </a:prstGeom>
          <a:noFill/>
        </p:spPr>
        <p:txBody>
          <a:bodyPr wrap="square" lIns="91440" tIns="45720" rIns="91440" bIns="45720" rtlCol="0" anchor="t">
            <a:spAutoFit/>
          </a:bodyPr>
          <a:lstStyle/>
          <a:p>
            <a:r>
              <a:rPr lang="en-GB" sz="1000" dirty="0">
                <a:solidFill>
                  <a:srgbClr val="0070C0"/>
                </a:solidFill>
                <a:latin typeface="Arial"/>
                <a:cs typeface="Arial"/>
              </a:rPr>
              <a:t>Image credit: John </a:t>
            </a:r>
            <a:r>
              <a:rPr lang="en-GB" sz="1000" err="1">
                <a:solidFill>
                  <a:srgbClr val="0070C0"/>
                </a:solidFill>
                <a:latin typeface="Arial"/>
                <a:cs typeface="Arial"/>
              </a:rPr>
              <a:t>Eveson</a:t>
            </a:r>
            <a:endParaRPr lang="en-GB" sz="1200" dirty="0">
              <a:solidFill>
                <a:srgbClr val="0070C0"/>
              </a:solidFill>
              <a:latin typeface="Arial"/>
              <a:cs typeface="Arial"/>
            </a:endParaRPr>
          </a:p>
        </p:txBody>
      </p:sp>
      <p:sp>
        <p:nvSpPr>
          <p:cNvPr id="8" name="TextBox 7">
            <a:extLst>
              <a:ext uri="{FF2B5EF4-FFF2-40B4-BE49-F238E27FC236}">
                <a16:creationId xmlns:a16="http://schemas.microsoft.com/office/drawing/2014/main" id="{EDEABFA0-75CF-1FEB-274C-73868FF8DC66}"/>
              </a:ext>
            </a:extLst>
          </p:cNvPr>
          <p:cNvSpPr txBox="1"/>
          <p:nvPr/>
        </p:nvSpPr>
        <p:spPr>
          <a:xfrm>
            <a:off x="488344" y="1084514"/>
            <a:ext cx="11036717" cy="1261884"/>
          </a:xfrm>
          <a:prstGeom prst="rect">
            <a:avLst/>
          </a:prstGeom>
          <a:noFill/>
        </p:spPr>
        <p:txBody>
          <a:bodyPr wrap="square" lIns="91440" tIns="45720" rIns="91440" bIns="45720" rtlCol="0" anchor="t">
            <a:spAutoFit/>
          </a:bodyPr>
          <a:lstStyle/>
          <a:p>
            <a:pPr algn="ctr"/>
            <a:r>
              <a:rPr lang="en-GB" sz="3800" dirty="0">
                <a:solidFill>
                  <a:srgbClr val="0090D4"/>
                </a:solidFill>
                <a:latin typeface="Arial"/>
                <a:cs typeface="Arial"/>
              </a:rPr>
              <a:t>Examples of how pig farmers are </a:t>
            </a:r>
            <a:endParaRPr lang="en-GB" sz="3800">
              <a:solidFill>
                <a:srgbClr val="0090D4"/>
              </a:solidFill>
              <a:latin typeface="Arial" panose="020B0604020202020204" pitchFamily="34" charset="0"/>
              <a:cs typeface="Arial" panose="020B0604020202020204" pitchFamily="34" charset="0"/>
            </a:endParaRPr>
          </a:p>
          <a:p>
            <a:pPr algn="ctr"/>
            <a:r>
              <a:rPr lang="en-GB" sz="3800" dirty="0">
                <a:solidFill>
                  <a:srgbClr val="0090D4"/>
                </a:solidFill>
                <a:latin typeface="Arial"/>
                <a:cs typeface="Arial"/>
              </a:rPr>
              <a:t>working towards lean production </a:t>
            </a:r>
            <a:endParaRPr lang="en-GB" sz="3800">
              <a:solidFill>
                <a:srgbClr val="0090D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9138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8F698-8115-6CC9-B479-A0BF44E113A2}"/>
              </a:ext>
            </a:extLst>
          </p:cNvPr>
          <p:cNvSpPr/>
          <p:nvPr/>
        </p:nvSpPr>
        <p:spPr>
          <a:xfrm>
            <a:off x="198783" y="1898375"/>
            <a:ext cx="2842591"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EA86389-83BB-22DD-BF20-A20C173492EA}"/>
              </a:ext>
            </a:extLst>
          </p:cNvPr>
          <p:cNvSpPr txBox="1"/>
          <p:nvPr/>
        </p:nvSpPr>
        <p:spPr>
          <a:xfrm>
            <a:off x="1421717" y="1192995"/>
            <a:ext cx="9892205" cy="1846659"/>
          </a:xfrm>
          <a:prstGeom prst="rect">
            <a:avLst/>
          </a:prstGeom>
          <a:noFill/>
        </p:spPr>
        <p:txBody>
          <a:bodyPr wrap="square" lIns="91440" tIns="45720" rIns="91440" bIns="45720" rtlCol="0" anchor="t">
            <a:spAutoFit/>
          </a:bodyPr>
          <a:lstStyle/>
          <a:p>
            <a:pPr algn="ctr"/>
            <a:r>
              <a:rPr lang="en-GB" sz="3800" dirty="0">
                <a:solidFill>
                  <a:srgbClr val="0090D4"/>
                </a:solidFill>
                <a:latin typeface="Arial"/>
                <a:cs typeface="Arial"/>
              </a:rPr>
              <a:t>What did all the pig farmers have in common that helped them to successfully implement lean production?</a:t>
            </a:r>
          </a:p>
        </p:txBody>
      </p:sp>
      <p:sp>
        <p:nvSpPr>
          <p:cNvPr id="109" name="TextBox 108"/>
          <p:cNvSpPr txBox="1"/>
          <p:nvPr/>
        </p:nvSpPr>
        <p:spPr>
          <a:xfrm>
            <a:off x="6563763" y="4463359"/>
            <a:ext cx="914400" cy="369332"/>
          </a:xfrm>
          <a:prstGeom prst="rect">
            <a:avLst/>
          </a:prstGeom>
          <a:noFill/>
        </p:spPr>
        <p:txBody>
          <a:bodyPr wrap="square" rtlCol="0">
            <a:spAutoFit/>
          </a:bodyPr>
          <a:lstStyle/>
          <a:p>
            <a:pPr algn="ctr"/>
            <a:r>
              <a:rPr lang="en-GB" b="1">
                <a:solidFill>
                  <a:schemeClr val="bg1"/>
                </a:solidFill>
              </a:rPr>
              <a:t>&amp;</a:t>
            </a:r>
          </a:p>
        </p:txBody>
      </p:sp>
      <p:sp>
        <p:nvSpPr>
          <p:cNvPr id="4" name="TextBox 3">
            <a:extLst>
              <a:ext uri="{FF2B5EF4-FFF2-40B4-BE49-F238E27FC236}">
                <a16:creationId xmlns:a16="http://schemas.microsoft.com/office/drawing/2014/main" id="{7EE484B8-E2BB-5146-2A16-E565446FBAF3}"/>
              </a:ext>
            </a:extLst>
          </p:cNvPr>
          <p:cNvSpPr txBox="1"/>
          <p:nvPr/>
        </p:nvSpPr>
        <p:spPr>
          <a:xfrm>
            <a:off x="1010654" y="3154988"/>
            <a:ext cx="10677806" cy="3207609"/>
          </a:xfrm>
          <a:prstGeom prst="rect">
            <a:avLst/>
          </a:prstGeom>
          <a:noFill/>
        </p:spPr>
        <p:txBody>
          <a:bodyPr wrap="square" lIns="91440" tIns="45720" rIns="91440" bIns="45720" rtlCol="0" anchor="t">
            <a:spAutoFit/>
          </a:bodyPr>
          <a:lstStyle/>
          <a:p>
            <a:pPr marL="457200" indent="-457200">
              <a:spcBef>
                <a:spcPts val="600"/>
              </a:spcBef>
              <a:buAutoNum type="arabicPeriod"/>
            </a:pPr>
            <a:r>
              <a:rPr lang="en-GB" sz="2300">
                <a:solidFill>
                  <a:srgbClr val="0290D1"/>
                </a:solidFill>
                <a:latin typeface="Arial" panose="020B0604020202020204" pitchFamily="34" charset="0"/>
                <a:cs typeface="Arial" panose="020B0604020202020204" pitchFamily="34" charset="0"/>
              </a:rPr>
              <a:t>Open to change</a:t>
            </a:r>
          </a:p>
          <a:p>
            <a:pPr marL="457200" indent="-457200">
              <a:spcBef>
                <a:spcPts val="600"/>
              </a:spcBef>
              <a:buAutoNum type="arabicPeriod"/>
            </a:pPr>
            <a:r>
              <a:rPr lang="en-GB" sz="2300">
                <a:solidFill>
                  <a:srgbClr val="0290D1"/>
                </a:solidFill>
                <a:latin typeface="Arial" panose="020B0604020202020204" pitchFamily="34" charset="0"/>
                <a:cs typeface="Arial" panose="020B0604020202020204" pitchFamily="34" charset="0"/>
              </a:rPr>
              <a:t>Good communication within the business</a:t>
            </a:r>
          </a:p>
          <a:p>
            <a:pPr marL="457200" indent="-457200">
              <a:spcBef>
                <a:spcPts val="600"/>
              </a:spcBef>
              <a:buAutoNum type="arabicPeriod"/>
            </a:pPr>
            <a:r>
              <a:rPr lang="en-GB" sz="2300">
                <a:solidFill>
                  <a:srgbClr val="0290D1"/>
                </a:solidFill>
                <a:latin typeface="Arial" panose="020B0604020202020204" pitchFamily="34" charset="0"/>
                <a:cs typeface="Arial" panose="020B0604020202020204" pitchFamily="34" charset="0"/>
              </a:rPr>
              <a:t>Keen to empower employees</a:t>
            </a:r>
          </a:p>
          <a:p>
            <a:pPr marL="457200" indent="-457200">
              <a:spcBef>
                <a:spcPts val="600"/>
              </a:spcBef>
              <a:buAutoNum type="arabicPeriod"/>
            </a:pPr>
            <a:r>
              <a:rPr lang="en-GB" sz="2300">
                <a:solidFill>
                  <a:srgbClr val="0290D1"/>
                </a:solidFill>
                <a:latin typeface="Arial" panose="020B0604020202020204" pitchFamily="34" charset="0"/>
                <a:cs typeface="Arial" panose="020B0604020202020204" pitchFamily="34" charset="0"/>
              </a:rPr>
              <a:t>Able to invest time and resources </a:t>
            </a:r>
          </a:p>
          <a:p>
            <a:pPr marL="457200" indent="-457200">
              <a:spcBef>
                <a:spcPts val="600"/>
              </a:spcBef>
              <a:buAutoNum type="arabicPeriod"/>
            </a:pPr>
            <a:r>
              <a:rPr lang="en-GB" sz="2300">
                <a:solidFill>
                  <a:srgbClr val="0290D1"/>
                </a:solidFill>
                <a:latin typeface="Arial" panose="020B0604020202020204" pitchFamily="34" charset="0"/>
                <a:cs typeface="Arial" panose="020B0604020202020204" pitchFamily="34" charset="0"/>
              </a:rPr>
              <a:t>Flexible approach to managing employees</a:t>
            </a:r>
          </a:p>
          <a:p>
            <a:pPr marL="457200" indent="-457200">
              <a:spcBef>
                <a:spcPts val="600"/>
              </a:spcBef>
              <a:buAutoNum type="arabicPeriod"/>
            </a:pPr>
            <a:r>
              <a:rPr lang="en-GB" sz="2300">
                <a:solidFill>
                  <a:srgbClr val="0290D1"/>
                </a:solidFill>
                <a:latin typeface="Arial" panose="020B0604020202020204" pitchFamily="34" charset="0"/>
                <a:cs typeface="Arial" panose="020B0604020202020204" pitchFamily="34" charset="0"/>
              </a:rPr>
              <a:t>Ability to alter procedures and try new ways of working</a:t>
            </a:r>
          </a:p>
          <a:p>
            <a:pPr>
              <a:lnSpc>
                <a:spcPct val="150000"/>
              </a:lnSpc>
            </a:pPr>
            <a:r>
              <a:rPr lang="en-GB" sz="3000">
                <a:solidFill>
                  <a:srgbClr val="0290D1"/>
                </a:solidFill>
                <a:latin typeface="Arial" panose="020B0604020202020204" pitchFamily="34" charset="0"/>
                <a:cs typeface="Arial" panose="020B0604020202020204" pitchFamily="34" charset="0"/>
              </a:rPr>
              <a:t>Which of these do you consider to be the most important?</a:t>
            </a:r>
          </a:p>
        </p:txBody>
      </p:sp>
    </p:spTree>
    <p:extLst>
      <p:ext uri="{BB962C8B-B14F-4D97-AF65-F5344CB8AC3E}">
        <p14:creationId xmlns:p14="http://schemas.microsoft.com/office/powerpoint/2010/main" val="43990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8F698-8115-6CC9-B479-A0BF44E113A2}"/>
              </a:ext>
            </a:extLst>
          </p:cNvPr>
          <p:cNvSpPr/>
          <p:nvPr/>
        </p:nvSpPr>
        <p:spPr>
          <a:xfrm>
            <a:off x="198783" y="1898375"/>
            <a:ext cx="2842591"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EA86389-83BB-22DD-BF20-A20C173492EA}"/>
              </a:ext>
            </a:extLst>
          </p:cNvPr>
          <p:cNvSpPr txBox="1"/>
          <p:nvPr/>
        </p:nvSpPr>
        <p:spPr>
          <a:xfrm>
            <a:off x="488344" y="1418541"/>
            <a:ext cx="11036717" cy="677108"/>
          </a:xfrm>
          <a:prstGeom prst="rect">
            <a:avLst/>
          </a:prstGeom>
          <a:noFill/>
        </p:spPr>
        <p:txBody>
          <a:bodyPr wrap="square" lIns="91440" tIns="45720" rIns="91440" bIns="45720" rtlCol="0" anchor="t">
            <a:spAutoFit/>
          </a:bodyPr>
          <a:lstStyle/>
          <a:p>
            <a:pPr algn="ctr"/>
            <a:r>
              <a:rPr lang="en-GB" sz="3800" dirty="0">
                <a:solidFill>
                  <a:srgbClr val="0090D4"/>
                </a:solidFill>
                <a:latin typeface="Arial"/>
                <a:cs typeface="Arial"/>
              </a:rPr>
              <a:t>Summary Questions</a:t>
            </a:r>
            <a:endParaRPr lang="en-GB" sz="3800">
              <a:solidFill>
                <a:srgbClr val="0090D4"/>
              </a:solidFill>
              <a:latin typeface="Arial" panose="020B0604020202020204" pitchFamily="34" charset="0"/>
              <a:cs typeface="Arial" panose="020B0604020202020204" pitchFamily="34" charset="0"/>
            </a:endParaRPr>
          </a:p>
        </p:txBody>
      </p:sp>
      <p:sp>
        <p:nvSpPr>
          <p:cNvPr id="109" name="TextBox 108"/>
          <p:cNvSpPr txBox="1"/>
          <p:nvPr/>
        </p:nvSpPr>
        <p:spPr>
          <a:xfrm>
            <a:off x="6563763" y="4463359"/>
            <a:ext cx="914400" cy="369332"/>
          </a:xfrm>
          <a:prstGeom prst="rect">
            <a:avLst/>
          </a:prstGeom>
          <a:noFill/>
        </p:spPr>
        <p:txBody>
          <a:bodyPr wrap="square" rtlCol="0">
            <a:spAutoFit/>
          </a:bodyPr>
          <a:lstStyle/>
          <a:p>
            <a:pPr algn="ctr"/>
            <a:r>
              <a:rPr lang="en-GB" b="1">
                <a:solidFill>
                  <a:schemeClr val="bg1"/>
                </a:solidFill>
              </a:rPr>
              <a:t>&amp;</a:t>
            </a:r>
          </a:p>
        </p:txBody>
      </p:sp>
      <p:sp>
        <p:nvSpPr>
          <p:cNvPr id="4" name="TextBox 3">
            <a:extLst>
              <a:ext uri="{FF2B5EF4-FFF2-40B4-BE49-F238E27FC236}">
                <a16:creationId xmlns:a16="http://schemas.microsoft.com/office/drawing/2014/main" id="{EB77680C-F9D9-22EB-D8D1-07603C8E141C}"/>
              </a:ext>
            </a:extLst>
          </p:cNvPr>
          <p:cNvSpPr txBox="1"/>
          <p:nvPr/>
        </p:nvSpPr>
        <p:spPr>
          <a:xfrm>
            <a:off x="1404257" y="2285136"/>
            <a:ext cx="10120804" cy="3743141"/>
          </a:xfrm>
          <a:prstGeom prst="rect">
            <a:avLst/>
          </a:prstGeom>
          <a:noFill/>
        </p:spPr>
        <p:txBody>
          <a:bodyPr wrap="square" lIns="91440" tIns="45720" rIns="91440" bIns="45720" rtlCol="0" anchor="t">
            <a:spAutoFit/>
          </a:bodyPr>
          <a:lstStyle/>
          <a:p>
            <a:pPr marL="457200" indent="-457200">
              <a:lnSpc>
                <a:spcPct val="150000"/>
              </a:lnSpc>
              <a:buAutoNum type="arabicPeriod"/>
            </a:pPr>
            <a:r>
              <a:rPr lang="en-GB" sz="2300">
                <a:solidFill>
                  <a:srgbClr val="0290D1"/>
                </a:solidFill>
                <a:latin typeface="Arial" panose="020B0604020202020204" pitchFamily="34" charset="0"/>
                <a:cs typeface="Arial" panose="020B0604020202020204" pitchFamily="34" charset="0"/>
              </a:rPr>
              <a:t>Brainstorm the main barriers of lean production.</a:t>
            </a:r>
          </a:p>
          <a:p>
            <a:pPr marL="457200" indent="-457200">
              <a:lnSpc>
                <a:spcPct val="150000"/>
              </a:lnSpc>
              <a:buAutoNum type="arabicPeriod"/>
            </a:pPr>
            <a:r>
              <a:rPr lang="en-GB" sz="2300">
                <a:solidFill>
                  <a:srgbClr val="0290D1"/>
                </a:solidFill>
                <a:latin typeface="Arial" panose="020B0604020202020204" pitchFamily="34" charset="0"/>
                <a:cs typeface="Arial" panose="020B0604020202020204" pitchFamily="34" charset="0"/>
              </a:rPr>
              <a:t>Describe what efficiency within the pork industry looks like.</a:t>
            </a:r>
            <a:endParaRPr lang="en-GB" sz="2300">
              <a:solidFill>
                <a:srgbClr val="0290D1"/>
              </a:solidFill>
              <a:latin typeface="Arial" panose="020B0604020202020204" pitchFamily="34" charset="0"/>
              <a:ea typeface="Calibri"/>
              <a:cs typeface="Arial" panose="020B0604020202020204" pitchFamily="34" charset="0"/>
            </a:endParaRPr>
          </a:p>
          <a:p>
            <a:pPr marL="457200" indent="-457200">
              <a:lnSpc>
                <a:spcPct val="150000"/>
              </a:lnSpc>
              <a:buAutoNum type="arabicPeriod"/>
            </a:pPr>
            <a:r>
              <a:rPr lang="en-GB" sz="2300">
                <a:solidFill>
                  <a:srgbClr val="0290D1"/>
                </a:solidFill>
                <a:latin typeface="Arial" panose="020B0604020202020204" pitchFamily="34" charset="0"/>
                <a:cs typeface="Arial" panose="020B0604020202020204" pitchFamily="34" charset="0"/>
              </a:rPr>
              <a:t>Explain two ways in which wastage on farm could reduce efficiency.</a:t>
            </a:r>
            <a:endParaRPr lang="en-GB" sz="2300">
              <a:solidFill>
                <a:srgbClr val="0290D1"/>
              </a:solidFill>
              <a:latin typeface="Arial" panose="020B0604020202020204" pitchFamily="34" charset="0"/>
              <a:ea typeface="Calibri"/>
              <a:cs typeface="Arial" panose="020B0604020202020204" pitchFamily="34" charset="0"/>
            </a:endParaRPr>
          </a:p>
          <a:p>
            <a:pPr marL="457200" indent="-457200">
              <a:lnSpc>
                <a:spcPct val="150000"/>
              </a:lnSpc>
              <a:buAutoNum type="arabicPeriod"/>
            </a:pPr>
            <a:r>
              <a:rPr lang="en-GB" sz="2300">
                <a:solidFill>
                  <a:srgbClr val="0290D1"/>
                </a:solidFill>
                <a:latin typeface="Arial" panose="020B0604020202020204" pitchFamily="34" charset="0"/>
                <a:cs typeface="Arial" panose="020B0604020202020204" pitchFamily="34" charset="0"/>
              </a:rPr>
              <a:t>Analyse how lean production could lead to a more motivated workforce.</a:t>
            </a:r>
          </a:p>
          <a:p>
            <a:pPr marL="457200" indent="-457200">
              <a:lnSpc>
                <a:spcPct val="150000"/>
              </a:lnSpc>
              <a:buAutoNum type="arabicPeriod"/>
            </a:pPr>
            <a:r>
              <a:rPr lang="en-GB" sz="2300">
                <a:solidFill>
                  <a:srgbClr val="0290D1"/>
                </a:solidFill>
                <a:latin typeface="Arial" panose="020B0604020202020204" pitchFamily="34" charset="0"/>
                <a:cs typeface="Arial" panose="020B0604020202020204" pitchFamily="34" charset="0"/>
              </a:rPr>
              <a:t>Quality is an important aspect of lean production; how do food assurance schemes, such as the Red Tractor, help to ensure consistently high standards within the UK pork industry?</a:t>
            </a:r>
            <a:endParaRPr lang="en-GB" sz="2300">
              <a:solidFill>
                <a:srgbClr val="0290D1"/>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83925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504D66-544F-095E-4267-B20039335678}"/>
              </a:ext>
            </a:extLst>
          </p:cNvPr>
          <p:cNvSpPr txBox="1"/>
          <p:nvPr/>
        </p:nvSpPr>
        <p:spPr>
          <a:xfrm>
            <a:off x="488344" y="2363593"/>
            <a:ext cx="11504873" cy="2862322"/>
          </a:xfrm>
          <a:prstGeom prst="rect">
            <a:avLst/>
          </a:prstGeom>
          <a:noFill/>
        </p:spPr>
        <p:txBody>
          <a:bodyPr wrap="square" rtlCol="0">
            <a:spAutoFit/>
          </a:bodyPr>
          <a:lstStyle/>
          <a:p>
            <a:pPr algn="ctr"/>
            <a:r>
              <a:rPr lang="en-GB" sz="6000" i="1">
                <a:solidFill>
                  <a:schemeClr val="bg1"/>
                </a:solidFill>
                <a:latin typeface="Arial" panose="020B0604020202020204" pitchFamily="34" charset="0"/>
                <a:cs typeface="Arial" panose="020B0604020202020204" pitchFamily="34" charset="0"/>
              </a:rPr>
              <a:t>‘In life, change is inevitable.</a:t>
            </a:r>
          </a:p>
          <a:p>
            <a:pPr algn="ctr"/>
            <a:r>
              <a:rPr lang="en-GB" sz="6000" i="1">
                <a:solidFill>
                  <a:schemeClr val="bg1"/>
                </a:solidFill>
                <a:latin typeface="Arial" panose="020B0604020202020204" pitchFamily="34" charset="0"/>
                <a:cs typeface="Arial" panose="020B0604020202020204" pitchFamily="34" charset="0"/>
              </a:rPr>
              <a:t>In business, change is vital.’</a:t>
            </a:r>
          </a:p>
          <a:p>
            <a:pPr algn="ctr"/>
            <a:endParaRPr lang="en-GB" sz="3600">
              <a:solidFill>
                <a:schemeClr val="bg1"/>
              </a:solidFill>
              <a:latin typeface="Arial" panose="020B0604020202020204" pitchFamily="34" charset="0"/>
              <a:cs typeface="Arial" panose="020B0604020202020204" pitchFamily="34" charset="0"/>
            </a:endParaRPr>
          </a:p>
          <a:p>
            <a:pPr algn="ctr"/>
            <a:r>
              <a:rPr lang="en-GB" sz="2300">
                <a:solidFill>
                  <a:schemeClr val="bg1"/>
                </a:solidFill>
                <a:latin typeface="Arial" panose="020B0604020202020204" pitchFamily="34" charset="0"/>
                <a:cs typeface="Arial" panose="020B0604020202020204" pitchFamily="34" charset="0"/>
              </a:rPr>
              <a:t>Warren G. Bennis – Leadership expert</a:t>
            </a:r>
          </a:p>
        </p:txBody>
      </p:sp>
    </p:spTree>
    <p:extLst>
      <p:ext uri="{BB962C8B-B14F-4D97-AF65-F5344CB8AC3E}">
        <p14:creationId xmlns:p14="http://schemas.microsoft.com/office/powerpoint/2010/main" val="2208194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8F698-8115-6CC9-B479-A0BF44E113A2}"/>
              </a:ext>
            </a:extLst>
          </p:cNvPr>
          <p:cNvSpPr/>
          <p:nvPr/>
        </p:nvSpPr>
        <p:spPr>
          <a:xfrm>
            <a:off x="198783" y="1898375"/>
            <a:ext cx="2842591"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EA86389-83BB-22DD-BF20-A20C173492EA}"/>
              </a:ext>
            </a:extLst>
          </p:cNvPr>
          <p:cNvSpPr txBox="1"/>
          <p:nvPr/>
        </p:nvSpPr>
        <p:spPr>
          <a:xfrm>
            <a:off x="420714" y="853176"/>
            <a:ext cx="11036717" cy="677108"/>
          </a:xfrm>
          <a:prstGeom prst="rect">
            <a:avLst/>
          </a:prstGeom>
          <a:noFill/>
        </p:spPr>
        <p:txBody>
          <a:bodyPr wrap="square" lIns="91440" tIns="45720" rIns="91440" bIns="45720" rtlCol="0" anchor="t">
            <a:spAutoFit/>
          </a:bodyPr>
          <a:lstStyle/>
          <a:p>
            <a:pPr algn="ctr"/>
            <a:r>
              <a:rPr lang="en-GB" sz="3800" dirty="0">
                <a:solidFill>
                  <a:srgbClr val="0090D4"/>
                </a:solidFill>
                <a:latin typeface="Arial"/>
                <a:cs typeface="Arial"/>
              </a:rPr>
              <a:t>Lean Production </a:t>
            </a:r>
          </a:p>
        </p:txBody>
      </p:sp>
      <p:sp>
        <p:nvSpPr>
          <p:cNvPr id="109" name="TextBox 108"/>
          <p:cNvSpPr txBox="1"/>
          <p:nvPr/>
        </p:nvSpPr>
        <p:spPr>
          <a:xfrm>
            <a:off x="6563763" y="4463359"/>
            <a:ext cx="914400" cy="369332"/>
          </a:xfrm>
          <a:prstGeom prst="rect">
            <a:avLst/>
          </a:prstGeom>
          <a:noFill/>
        </p:spPr>
        <p:txBody>
          <a:bodyPr wrap="square" rtlCol="0">
            <a:spAutoFit/>
          </a:bodyPr>
          <a:lstStyle/>
          <a:p>
            <a:pPr algn="ctr"/>
            <a:r>
              <a:rPr lang="en-GB" b="1">
                <a:solidFill>
                  <a:schemeClr val="bg1"/>
                </a:solidFill>
              </a:rPr>
              <a:t>&amp;</a:t>
            </a:r>
          </a:p>
        </p:txBody>
      </p:sp>
      <p:sp>
        <p:nvSpPr>
          <p:cNvPr id="111" name="TextBox 110"/>
          <p:cNvSpPr txBox="1"/>
          <p:nvPr/>
        </p:nvSpPr>
        <p:spPr>
          <a:xfrm>
            <a:off x="298763" y="1898375"/>
            <a:ext cx="11280618" cy="3985706"/>
          </a:xfrm>
          <a:prstGeom prst="rect">
            <a:avLst/>
          </a:prstGeom>
          <a:noFill/>
        </p:spPr>
        <p:txBody>
          <a:bodyPr wrap="square" lIns="91440" tIns="45720" rIns="91440" bIns="45720" rtlCol="0" anchor="t">
            <a:spAutoFit/>
          </a:bodyPr>
          <a:lstStyle/>
          <a:p>
            <a:r>
              <a:rPr lang="en-GB" sz="2300">
                <a:solidFill>
                  <a:srgbClr val="0290D1"/>
                </a:solidFill>
                <a:latin typeface="Arial" panose="020B0604020202020204" pitchFamily="34" charset="0"/>
                <a:cs typeface="Arial" panose="020B0604020202020204" pitchFamily="34" charset="0"/>
              </a:rPr>
              <a:t>Farmers are great examples of ENTREPRENEURS.  </a:t>
            </a:r>
          </a:p>
          <a:p>
            <a:endParaRPr lang="en-GB" sz="2300">
              <a:solidFill>
                <a:srgbClr val="0290D1"/>
              </a:solidFill>
              <a:latin typeface="Arial" panose="020B0604020202020204" pitchFamily="34" charset="0"/>
              <a:cs typeface="Arial" panose="020B0604020202020204" pitchFamily="34" charset="0"/>
            </a:endParaRPr>
          </a:p>
          <a:p>
            <a:pPr algn="just"/>
            <a:r>
              <a:rPr lang="en-GB" sz="2300">
                <a:solidFill>
                  <a:srgbClr val="0290D1"/>
                </a:solidFill>
                <a:latin typeface="Arial" panose="020B0604020202020204" pitchFamily="34" charset="0"/>
                <a:cs typeface="Arial" panose="020B0604020202020204" pitchFamily="34" charset="0"/>
              </a:rPr>
              <a:t>Working within the agrifood industry to produce food/energy/environmental benefits in the most efficient way possible. While traditionally farmers have remained on their family farm, it is now more common for those working within the agrifood industry to work away from home, as new technology enables food to be produced underground (salad leaves), in standalone units (mushrooms) and on top of buildings (bee hives).</a:t>
            </a:r>
          </a:p>
          <a:p>
            <a:pPr algn="just"/>
            <a:endParaRPr lang="en-GB" sz="2300">
              <a:solidFill>
                <a:srgbClr val="0290D1"/>
              </a:solidFill>
              <a:latin typeface="Arial" panose="020B0604020202020204" pitchFamily="34" charset="0"/>
              <a:cs typeface="Arial" panose="020B0604020202020204" pitchFamily="34" charset="0"/>
            </a:endParaRPr>
          </a:p>
          <a:p>
            <a:pPr algn="just"/>
            <a:r>
              <a:rPr lang="en-GB" sz="2300">
                <a:solidFill>
                  <a:srgbClr val="0290D1"/>
                </a:solidFill>
                <a:latin typeface="Arial" panose="020B0604020202020204" pitchFamily="34" charset="0"/>
                <a:cs typeface="Arial" panose="020B0604020202020204" pitchFamily="34" charset="0"/>
              </a:rPr>
              <a:t>Farms, like all businesses, must be well managed to have a future, by maximising revenue and minimising costs. Ensuring that production processes are efficient will help increase the chances of success, but what does that look like on a pig farm?</a:t>
            </a:r>
          </a:p>
        </p:txBody>
      </p:sp>
    </p:spTree>
    <p:extLst>
      <p:ext uri="{BB962C8B-B14F-4D97-AF65-F5344CB8AC3E}">
        <p14:creationId xmlns:p14="http://schemas.microsoft.com/office/powerpoint/2010/main" val="2750519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8F698-8115-6CC9-B479-A0BF44E113A2}"/>
              </a:ext>
            </a:extLst>
          </p:cNvPr>
          <p:cNvSpPr/>
          <p:nvPr/>
        </p:nvSpPr>
        <p:spPr>
          <a:xfrm>
            <a:off x="198783" y="1898375"/>
            <a:ext cx="2842591"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EA86389-83BB-22DD-BF20-A20C173492EA}"/>
              </a:ext>
            </a:extLst>
          </p:cNvPr>
          <p:cNvSpPr txBox="1"/>
          <p:nvPr/>
        </p:nvSpPr>
        <p:spPr>
          <a:xfrm>
            <a:off x="514484" y="884085"/>
            <a:ext cx="11180490" cy="1261884"/>
          </a:xfrm>
          <a:prstGeom prst="rect">
            <a:avLst/>
          </a:prstGeom>
          <a:noFill/>
        </p:spPr>
        <p:txBody>
          <a:bodyPr wrap="square" lIns="91440" tIns="45720" rIns="91440" bIns="45720" rtlCol="0" anchor="t">
            <a:spAutoFit/>
          </a:bodyPr>
          <a:lstStyle/>
          <a:p>
            <a:pPr algn="ctr"/>
            <a:r>
              <a:rPr lang="en-GB" sz="3800" dirty="0">
                <a:solidFill>
                  <a:srgbClr val="0090D4"/>
                </a:solidFill>
                <a:latin typeface="Arial"/>
                <a:cs typeface="Arial"/>
              </a:rPr>
              <a:t>How do farmers raise pigs for </a:t>
            </a:r>
          </a:p>
          <a:p>
            <a:pPr algn="ctr"/>
            <a:r>
              <a:rPr lang="en-GB" sz="3800" dirty="0">
                <a:solidFill>
                  <a:srgbClr val="0090D4"/>
                </a:solidFill>
                <a:latin typeface="Arial"/>
                <a:cs typeface="Arial"/>
              </a:rPr>
              <a:t>the pork industry?</a:t>
            </a:r>
          </a:p>
        </p:txBody>
      </p:sp>
      <p:pic>
        <p:nvPicPr>
          <p:cNvPr id="6" name="Picture 5">
            <a:extLst>
              <a:ext uri="{FF2B5EF4-FFF2-40B4-BE49-F238E27FC236}">
                <a16:creationId xmlns:a16="http://schemas.microsoft.com/office/drawing/2014/main" id="{B9EED5DE-3A60-2F66-96FA-BBE153B1C768}"/>
              </a:ext>
            </a:extLst>
          </p:cNvPr>
          <p:cNvPicPr>
            <a:picLocks noChangeAspect="1"/>
          </p:cNvPicPr>
          <p:nvPr/>
        </p:nvPicPr>
        <p:blipFill>
          <a:blip r:embed="rId3"/>
          <a:stretch>
            <a:fillRect/>
          </a:stretch>
        </p:blipFill>
        <p:spPr>
          <a:xfrm>
            <a:off x="2519265" y="2343766"/>
            <a:ext cx="6573410" cy="3315039"/>
          </a:xfrm>
          <a:prstGeom prst="rect">
            <a:avLst/>
          </a:prstGeom>
        </p:spPr>
      </p:pic>
      <p:sp>
        <p:nvSpPr>
          <p:cNvPr id="7" name="Isosceles Triangle 6">
            <a:hlinkClick r:id="rId4"/>
            <a:extLst>
              <a:ext uri="{FF2B5EF4-FFF2-40B4-BE49-F238E27FC236}">
                <a16:creationId xmlns:a16="http://schemas.microsoft.com/office/drawing/2014/main" id="{2517576C-7479-A2A5-254D-881EC2E3F602}"/>
              </a:ext>
            </a:extLst>
          </p:cNvPr>
          <p:cNvSpPr/>
          <p:nvPr/>
        </p:nvSpPr>
        <p:spPr>
          <a:xfrm rot="5400000">
            <a:off x="5411756" y="3621823"/>
            <a:ext cx="979714" cy="75578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E50067D-B3A0-0D33-63A5-6385DCA5C4AF}"/>
              </a:ext>
            </a:extLst>
          </p:cNvPr>
          <p:cNvSpPr txBox="1"/>
          <p:nvPr/>
        </p:nvSpPr>
        <p:spPr>
          <a:xfrm>
            <a:off x="251312" y="5765642"/>
            <a:ext cx="11617227" cy="707886"/>
          </a:xfrm>
          <a:prstGeom prst="rect">
            <a:avLst/>
          </a:prstGeom>
          <a:noFill/>
        </p:spPr>
        <p:txBody>
          <a:bodyPr wrap="square" rtlCol="0">
            <a:spAutoFit/>
          </a:bodyPr>
          <a:lstStyle/>
          <a:p>
            <a:pPr algn="ctr"/>
            <a:r>
              <a:rPr lang="en-GB" sz="2000">
                <a:solidFill>
                  <a:srgbClr val="0090D4"/>
                </a:solidFill>
                <a:latin typeface="Arial" panose="020B0604020202020204" pitchFamily="34" charset="0"/>
                <a:cs typeface="Arial" panose="020B0604020202020204" pitchFamily="34" charset="0"/>
              </a:rPr>
              <a:t>40% of sows (female) pigs are kept outdoors in the UK. This is often dependent on soil type as it needs to be very well draining to avoid damage when they are rooting around for food.</a:t>
            </a:r>
          </a:p>
        </p:txBody>
      </p:sp>
    </p:spTree>
    <p:extLst>
      <p:ext uri="{BB962C8B-B14F-4D97-AF65-F5344CB8AC3E}">
        <p14:creationId xmlns:p14="http://schemas.microsoft.com/office/powerpoint/2010/main" val="2750519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8F698-8115-6CC9-B479-A0BF44E113A2}"/>
              </a:ext>
            </a:extLst>
          </p:cNvPr>
          <p:cNvSpPr/>
          <p:nvPr/>
        </p:nvSpPr>
        <p:spPr>
          <a:xfrm>
            <a:off x="198783" y="1898375"/>
            <a:ext cx="2842591"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EA86389-83BB-22DD-BF20-A20C173492EA}"/>
              </a:ext>
            </a:extLst>
          </p:cNvPr>
          <p:cNvSpPr txBox="1"/>
          <p:nvPr/>
        </p:nvSpPr>
        <p:spPr>
          <a:xfrm>
            <a:off x="430976" y="1373205"/>
            <a:ext cx="11036717" cy="1261884"/>
          </a:xfrm>
          <a:prstGeom prst="rect">
            <a:avLst/>
          </a:prstGeom>
          <a:noFill/>
        </p:spPr>
        <p:txBody>
          <a:bodyPr wrap="square" lIns="91440" tIns="45720" rIns="91440" bIns="45720" rtlCol="0" anchor="t">
            <a:spAutoFit/>
          </a:bodyPr>
          <a:lstStyle/>
          <a:p>
            <a:pPr algn="ctr"/>
            <a:r>
              <a:rPr lang="en-GB" sz="3800" dirty="0">
                <a:solidFill>
                  <a:srgbClr val="0090D4"/>
                </a:solidFill>
                <a:latin typeface="Arial"/>
                <a:cs typeface="Arial"/>
              </a:rPr>
              <a:t>Pigs can also be raised indoors in </a:t>
            </a:r>
          </a:p>
          <a:p>
            <a:pPr algn="ctr"/>
            <a:r>
              <a:rPr lang="en-GB" sz="3800" dirty="0">
                <a:solidFill>
                  <a:srgbClr val="0090D4"/>
                </a:solidFill>
                <a:latin typeface="Arial"/>
                <a:cs typeface="Arial"/>
              </a:rPr>
              <a:t>specially designed pig houses</a:t>
            </a:r>
            <a:endParaRPr lang="en-GB" sz="3800">
              <a:solidFill>
                <a:srgbClr val="0090D4"/>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FE22A0CE-E389-8DF9-AEC0-438D3004B686}"/>
              </a:ext>
            </a:extLst>
          </p:cNvPr>
          <p:cNvPicPr>
            <a:picLocks noChangeAspect="1"/>
          </p:cNvPicPr>
          <p:nvPr/>
        </p:nvPicPr>
        <p:blipFill>
          <a:blip r:embed="rId3"/>
          <a:stretch>
            <a:fillRect/>
          </a:stretch>
        </p:blipFill>
        <p:spPr>
          <a:xfrm>
            <a:off x="3393032" y="3022546"/>
            <a:ext cx="5741087" cy="3320666"/>
          </a:xfrm>
          <a:prstGeom prst="rect">
            <a:avLst/>
          </a:prstGeom>
        </p:spPr>
      </p:pic>
      <p:sp>
        <p:nvSpPr>
          <p:cNvPr id="19" name="Isosceles Triangle 18">
            <a:hlinkClick r:id="rId4"/>
            <a:extLst>
              <a:ext uri="{FF2B5EF4-FFF2-40B4-BE49-F238E27FC236}">
                <a16:creationId xmlns:a16="http://schemas.microsoft.com/office/drawing/2014/main" id="{D8B75D54-E141-1550-BDE5-3D32AA8F1629}"/>
              </a:ext>
            </a:extLst>
          </p:cNvPr>
          <p:cNvSpPr/>
          <p:nvPr/>
        </p:nvSpPr>
        <p:spPr>
          <a:xfrm rot="5400000">
            <a:off x="7921874" y="5106904"/>
            <a:ext cx="979714" cy="75578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50519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8F698-8115-6CC9-B479-A0BF44E113A2}"/>
              </a:ext>
            </a:extLst>
          </p:cNvPr>
          <p:cNvSpPr/>
          <p:nvPr/>
        </p:nvSpPr>
        <p:spPr>
          <a:xfrm>
            <a:off x="198783" y="1898375"/>
            <a:ext cx="2842591"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EA86389-83BB-22DD-BF20-A20C173492EA}"/>
              </a:ext>
            </a:extLst>
          </p:cNvPr>
          <p:cNvSpPr txBox="1"/>
          <p:nvPr/>
        </p:nvSpPr>
        <p:spPr>
          <a:xfrm>
            <a:off x="533612" y="1395821"/>
            <a:ext cx="11036717" cy="1261884"/>
          </a:xfrm>
          <a:prstGeom prst="rect">
            <a:avLst/>
          </a:prstGeom>
          <a:noFill/>
        </p:spPr>
        <p:txBody>
          <a:bodyPr wrap="square" lIns="91440" tIns="45720" rIns="91440" bIns="45720" rtlCol="0" anchor="t">
            <a:spAutoFit/>
          </a:bodyPr>
          <a:lstStyle/>
          <a:p>
            <a:pPr algn="ctr"/>
            <a:r>
              <a:rPr lang="en-GB" sz="3800" dirty="0">
                <a:solidFill>
                  <a:srgbClr val="0090D4"/>
                </a:solidFill>
                <a:latin typeface="Arial"/>
                <a:cs typeface="Arial"/>
              </a:rPr>
              <a:t>Ultimately, the system used will depend on </a:t>
            </a:r>
            <a:br>
              <a:rPr lang="en-GB" sz="3800" dirty="0">
                <a:solidFill>
                  <a:srgbClr val="0090D4"/>
                </a:solidFill>
                <a:latin typeface="Arial"/>
                <a:cs typeface="Arial"/>
              </a:rPr>
            </a:br>
            <a:r>
              <a:rPr lang="en-GB" sz="3800" dirty="0">
                <a:solidFill>
                  <a:srgbClr val="0090D4"/>
                </a:solidFill>
                <a:latin typeface="Arial"/>
                <a:cs typeface="Arial"/>
              </a:rPr>
              <a:t>many factors. Can you think of some?</a:t>
            </a:r>
          </a:p>
        </p:txBody>
      </p:sp>
      <p:pic>
        <p:nvPicPr>
          <p:cNvPr id="8" name="Picture 7">
            <a:extLst>
              <a:ext uri="{FF2B5EF4-FFF2-40B4-BE49-F238E27FC236}">
                <a16:creationId xmlns:a16="http://schemas.microsoft.com/office/drawing/2014/main" id="{DFAA9DD6-8A78-82C2-F67C-4D7395E0C592}"/>
              </a:ext>
            </a:extLst>
          </p:cNvPr>
          <p:cNvPicPr>
            <a:picLocks noChangeAspect="1"/>
          </p:cNvPicPr>
          <p:nvPr/>
        </p:nvPicPr>
        <p:blipFill>
          <a:blip r:embed="rId3"/>
          <a:stretch>
            <a:fillRect/>
          </a:stretch>
        </p:blipFill>
        <p:spPr>
          <a:xfrm>
            <a:off x="3323828" y="2771914"/>
            <a:ext cx="5856545" cy="3731931"/>
          </a:xfrm>
          <a:prstGeom prst="rect">
            <a:avLst/>
          </a:prstGeom>
        </p:spPr>
      </p:pic>
      <p:sp>
        <p:nvSpPr>
          <p:cNvPr id="9" name="Isosceles Triangle 8">
            <a:hlinkClick r:id="rId4"/>
            <a:extLst>
              <a:ext uri="{FF2B5EF4-FFF2-40B4-BE49-F238E27FC236}">
                <a16:creationId xmlns:a16="http://schemas.microsoft.com/office/drawing/2014/main" id="{91D4E3B1-68E3-842A-F650-2DEC43A4EACB}"/>
              </a:ext>
            </a:extLst>
          </p:cNvPr>
          <p:cNvSpPr/>
          <p:nvPr/>
        </p:nvSpPr>
        <p:spPr>
          <a:xfrm rot="5400000">
            <a:off x="7921874" y="5106904"/>
            <a:ext cx="979714" cy="75578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50519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8F698-8115-6CC9-B479-A0BF44E113A2}"/>
              </a:ext>
            </a:extLst>
          </p:cNvPr>
          <p:cNvSpPr/>
          <p:nvPr/>
        </p:nvSpPr>
        <p:spPr>
          <a:xfrm>
            <a:off x="198783" y="1898375"/>
            <a:ext cx="2842591"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EA86389-83BB-22DD-BF20-A20C173492EA}"/>
              </a:ext>
            </a:extLst>
          </p:cNvPr>
          <p:cNvSpPr txBox="1"/>
          <p:nvPr/>
        </p:nvSpPr>
        <p:spPr>
          <a:xfrm>
            <a:off x="956500" y="1240518"/>
            <a:ext cx="11036717" cy="1261884"/>
          </a:xfrm>
          <a:prstGeom prst="rect">
            <a:avLst/>
          </a:prstGeom>
          <a:noFill/>
        </p:spPr>
        <p:txBody>
          <a:bodyPr wrap="square" lIns="91440" tIns="45720" rIns="91440" bIns="45720" rtlCol="0" anchor="t">
            <a:spAutoFit/>
          </a:bodyPr>
          <a:lstStyle/>
          <a:p>
            <a:pPr algn="ctr"/>
            <a:r>
              <a:rPr lang="en-GB" sz="3800" dirty="0">
                <a:solidFill>
                  <a:srgbClr val="0090D4"/>
                </a:solidFill>
                <a:latin typeface="Arial"/>
                <a:cs typeface="Arial"/>
              </a:rPr>
              <a:t>Pork production in the UK is very closely monitored to ensure the pigs are well cared for</a:t>
            </a:r>
            <a:endParaRPr lang="en-GB" sz="3800">
              <a:solidFill>
                <a:srgbClr val="0090D4"/>
              </a:solidFill>
              <a:latin typeface="Arial" panose="020B0604020202020204" pitchFamily="34" charset="0"/>
              <a:cs typeface="Arial" panose="020B0604020202020204" pitchFamily="34" charset="0"/>
            </a:endParaRPr>
          </a:p>
        </p:txBody>
      </p:sp>
      <p:sp>
        <p:nvSpPr>
          <p:cNvPr id="6" name="TextBox 5"/>
          <p:cNvSpPr txBox="1"/>
          <p:nvPr/>
        </p:nvSpPr>
        <p:spPr>
          <a:xfrm>
            <a:off x="6883551" y="3424576"/>
            <a:ext cx="4414685" cy="1938992"/>
          </a:xfrm>
          <a:prstGeom prst="rect">
            <a:avLst/>
          </a:prstGeom>
          <a:noFill/>
        </p:spPr>
        <p:txBody>
          <a:bodyPr wrap="square" rtlCol="0">
            <a:spAutoFit/>
          </a:bodyPr>
          <a:lstStyle/>
          <a:p>
            <a:pPr algn="just"/>
            <a:r>
              <a:rPr lang="en-GB" sz="2400">
                <a:solidFill>
                  <a:srgbClr val="0290D1"/>
                </a:solidFill>
                <a:latin typeface="Arial" pitchFamily="34" charset="0"/>
                <a:cs typeface="Arial" pitchFamily="34" charset="0"/>
              </a:rPr>
              <a:t>Can you think of food you buy that has these logos?</a:t>
            </a:r>
          </a:p>
          <a:p>
            <a:pPr algn="just"/>
            <a:endParaRPr lang="en-GB" sz="2400">
              <a:solidFill>
                <a:srgbClr val="0290D1"/>
              </a:solidFill>
              <a:latin typeface="Arial" pitchFamily="34" charset="0"/>
              <a:cs typeface="Arial" pitchFamily="34" charset="0"/>
            </a:endParaRPr>
          </a:p>
          <a:p>
            <a:pPr algn="just"/>
            <a:r>
              <a:rPr lang="en-GB" sz="2400">
                <a:solidFill>
                  <a:srgbClr val="0290D1"/>
                </a:solidFill>
                <a:latin typeface="Arial" pitchFamily="34" charset="0"/>
                <a:cs typeface="Arial" pitchFamily="34" charset="0"/>
              </a:rPr>
              <a:t>Why are the logos important for consumers and producers? </a:t>
            </a:r>
          </a:p>
        </p:txBody>
      </p:sp>
      <p:sp>
        <p:nvSpPr>
          <p:cNvPr id="109" name="TextBox 108"/>
          <p:cNvSpPr txBox="1"/>
          <p:nvPr/>
        </p:nvSpPr>
        <p:spPr>
          <a:xfrm>
            <a:off x="6563763" y="4463359"/>
            <a:ext cx="914400" cy="369332"/>
          </a:xfrm>
          <a:prstGeom prst="rect">
            <a:avLst/>
          </a:prstGeom>
          <a:noFill/>
        </p:spPr>
        <p:txBody>
          <a:bodyPr wrap="square" rtlCol="0">
            <a:spAutoFit/>
          </a:bodyPr>
          <a:lstStyle/>
          <a:p>
            <a:pPr algn="ctr"/>
            <a:r>
              <a:rPr lang="en-GB" b="1">
                <a:solidFill>
                  <a:schemeClr val="bg1"/>
                </a:solidFill>
              </a:rPr>
              <a:t>&amp;</a:t>
            </a:r>
          </a:p>
        </p:txBody>
      </p:sp>
      <p:pic>
        <p:nvPicPr>
          <p:cNvPr id="9" name="Picture 8">
            <a:extLst>
              <a:ext uri="{FF2B5EF4-FFF2-40B4-BE49-F238E27FC236}">
                <a16:creationId xmlns:a16="http://schemas.microsoft.com/office/drawing/2014/main" id="{04BF56EA-C3A4-B6A9-3CF4-8DA1F19D2C2B}"/>
              </a:ext>
            </a:extLst>
          </p:cNvPr>
          <p:cNvPicPr>
            <a:picLocks noChangeAspect="1"/>
          </p:cNvPicPr>
          <p:nvPr/>
        </p:nvPicPr>
        <p:blipFill>
          <a:blip r:embed="rId3"/>
          <a:stretch>
            <a:fillRect/>
          </a:stretch>
        </p:blipFill>
        <p:spPr>
          <a:xfrm>
            <a:off x="1114697" y="3159874"/>
            <a:ext cx="4934638" cy="2857899"/>
          </a:xfrm>
          <a:prstGeom prst="rect">
            <a:avLst/>
          </a:prstGeom>
        </p:spPr>
      </p:pic>
      <p:sp>
        <p:nvSpPr>
          <p:cNvPr id="10" name="Isosceles Triangle 9">
            <a:hlinkClick r:id="rId4"/>
            <a:extLst>
              <a:ext uri="{FF2B5EF4-FFF2-40B4-BE49-F238E27FC236}">
                <a16:creationId xmlns:a16="http://schemas.microsoft.com/office/drawing/2014/main" id="{376C7CAB-808D-901E-0030-0CC2213671AB}"/>
              </a:ext>
            </a:extLst>
          </p:cNvPr>
          <p:cNvSpPr/>
          <p:nvPr/>
        </p:nvSpPr>
        <p:spPr>
          <a:xfrm rot="5400000">
            <a:off x="1426812" y="4544659"/>
            <a:ext cx="979714" cy="75578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50519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8F698-8115-6CC9-B479-A0BF44E113A2}"/>
              </a:ext>
            </a:extLst>
          </p:cNvPr>
          <p:cNvSpPr/>
          <p:nvPr/>
        </p:nvSpPr>
        <p:spPr>
          <a:xfrm>
            <a:off x="198783" y="1898375"/>
            <a:ext cx="2842591"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EA86389-83BB-22DD-BF20-A20C173492EA}"/>
              </a:ext>
            </a:extLst>
          </p:cNvPr>
          <p:cNvSpPr txBox="1"/>
          <p:nvPr/>
        </p:nvSpPr>
        <p:spPr>
          <a:xfrm>
            <a:off x="628943" y="932989"/>
            <a:ext cx="11036717" cy="1200329"/>
          </a:xfrm>
          <a:prstGeom prst="rect">
            <a:avLst/>
          </a:prstGeom>
          <a:noFill/>
        </p:spPr>
        <p:txBody>
          <a:bodyPr wrap="square" lIns="91440" tIns="45720" rIns="91440" bIns="45720" rtlCol="0" anchor="t">
            <a:spAutoFit/>
          </a:bodyPr>
          <a:lstStyle/>
          <a:p>
            <a:pPr algn="ctr"/>
            <a:r>
              <a:rPr lang="en-GB" sz="3600" dirty="0">
                <a:solidFill>
                  <a:srgbClr val="0090D4"/>
                </a:solidFill>
                <a:latin typeface="Arial"/>
                <a:cs typeface="Arial"/>
              </a:rPr>
              <a:t>Meet Neil </a:t>
            </a:r>
            <a:r>
              <a:rPr lang="en-GB" sz="3600" err="1">
                <a:solidFill>
                  <a:srgbClr val="0090D4"/>
                </a:solidFill>
                <a:latin typeface="Arial"/>
                <a:cs typeface="Arial"/>
              </a:rPr>
              <a:t>Fedden</a:t>
            </a:r>
            <a:r>
              <a:rPr lang="en-GB" sz="3600" dirty="0">
                <a:solidFill>
                  <a:srgbClr val="0090D4"/>
                </a:solidFill>
                <a:latin typeface="Arial"/>
                <a:cs typeface="Arial"/>
              </a:rPr>
              <a:t>, Lean Consultant </a:t>
            </a:r>
            <a:endParaRPr lang="en-GB" sz="3600">
              <a:solidFill>
                <a:srgbClr val="0090D4"/>
              </a:solidFill>
              <a:latin typeface="Arial" panose="020B0604020202020204" pitchFamily="34" charset="0"/>
              <a:cs typeface="Arial" panose="020B0604020202020204" pitchFamily="34" charset="0"/>
            </a:endParaRPr>
          </a:p>
          <a:p>
            <a:pPr algn="ctr"/>
            <a:r>
              <a:rPr lang="en-GB" sz="3600" dirty="0">
                <a:solidFill>
                  <a:srgbClr val="0290D1"/>
                </a:solidFill>
                <a:latin typeface="Arial"/>
                <a:cs typeface="Arial"/>
              </a:rPr>
              <a:t>Managing Director of </a:t>
            </a:r>
            <a:r>
              <a:rPr lang="en-GB" sz="3600" err="1">
                <a:solidFill>
                  <a:srgbClr val="0290D1"/>
                </a:solidFill>
                <a:latin typeface="Arial"/>
                <a:cs typeface="Arial"/>
              </a:rPr>
              <a:t>Fedden</a:t>
            </a:r>
            <a:r>
              <a:rPr lang="en-GB" sz="3600" dirty="0">
                <a:solidFill>
                  <a:srgbClr val="0290D1"/>
                </a:solidFill>
                <a:latin typeface="Arial"/>
                <a:cs typeface="Arial"/>
              </a:rPr>
              <a:t> USP</a:t>
            </a:r>
            <a:endParaRPr lang="en-GB" sz="3800" dirty="0">
              <a:solidFill>
                <a:srgbClr val="0090D4"/>
              </a:solidFill>
              <a:latin typeface="Arial" panose="020B0604020202020204" pitchFamily="34" charset="0"/>
              <a:cs typeface="Arial" panose="020B0604020202020204" pitchFamily="34" charset="0"/>
            </a:endParaRPr>
          </a:p>
        </p:txBody>
      </p:sp>
      <p:sp>
        <p:nvSpPr>
          <p:cNvPr id="109" name="TextBox 108"/>
          <p:cNvSpPr txBox="1"/>
          <p:nvPr/>
        </p:nvSpPr>
        <p:spPr>
          <a:xfrm>
            <a:off x="6563763" y="4463359"/>
            <a:ext cx="914400" cy="369332"/>
          </a:xfrm>
          <a:prstGeom prst="rect">
            <a:avLst/>
          </a:prstGeom>
          <a:noFill/>
        </p:spPr>
        <p:txBody>
          <a:bodyPr wrap="square" rtlCol="0">
            <a:spAutoFit/>
          </a:bodyPr>
          <a:lstStyle/>
          <a:p>
            <a:pPr algn="ctr"/>
            <a:r>
              <a:rPr lang="en-GB" b="1">
                <a:solidFill>
                  <a:schemeClr val="bg1"/>
                </a:solidFill>
              </a:rPr>
              <a:t>&amp;</a:t>
            </a:r>
          </a:p>
        </p:txBody>
      </p:sp>
      <p:pic>
        <p:nvPicPr>
          <p:cNvPr id="9" name="Picture 8">
            <a:extLst>
              <a:ext uri="{FF2B5EF4-FFF2-40B4-BE49-F238E27FC236}">
                <a16:creationId xmlns:a16="http://schemas.microsoft.com/office/drawing/2014/main" id="{6E9FB1F2-0A09-A25B-29C9-C060F9CB0777}"/>
              </a:ext>
            </a:extLst>
          </p:cNvPr>
          <p:cNvPicPr>
            <a:picLocks noChangeAspect="1"/>
          </p:cNvPicPr>
          <p:nvPr/>
        </p:nvPicPr>
        <p:blipFill>
          <a:blip r:embed="rId3"/>
          <a:stretch>
            <a:fillRect/>
          </a:stretch>
        </p:blipFill>
        <p:spPr>
          <a:xfrm>
            <a:off x="2826848" y="2475541"/>
            <a:ext cx="7073813" cy="3975635"/>
          </a:xfrm>
          <a:prstGeom prst="rect">
            <a:avLst/>
          </a:prstGeom>
        </p:spPr>
      </p:pic>
      <p:sp>
        <p:nvSpPr>
          <p:cNvPr id="12" name="Isosceles Triangle 11">
            <a:hlinkClick r:id="rId4"/>
            <a:extLst>
              <a:ext uri="{FF2B5EF4-FFF2-40B4-BE49-F238E27FC236}">
                <a16:creationId xmlns:a16="http://schemas.microsoft.com/office/drawing/2014/main" id="{05335060-0C4A-DB89-5EF4-0EEFD6F1A712}"/>
              </a:ext>
            </a:extLst>
          </p:cNvPr>
          <p:cNvSpPr/>
          <p:nvPr/>
        </p:nvSpPr>
        <p:spPr>
          <a:xfrm rot="5400000">
            <a:off x="8652365" y="4641069"/>
            <a:ext cx="979714" cy="75578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50519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A86389-83BB-22DD-BF20-A20C173492EA}"/>
              </a:ext>
            </a:extLst>
          </p:cNvPr>
          <p:cNvSpPr txBox="1"/>
          <p:nvPr/>
        </p:nvSpPr>
        <p:spPr>
          <a:xfrm>
            <a:off x="389465" y="1066422"/>
            <a:ext cx="11036717" cy="677108"/>
          </a:xfrm>
          <a:prstGeom prst="rect">
            <a:avLst/>
          </a:prstGeom>
          <a:noFill/>
        </p:spPr>
        <p:txBody>
          <a:bodyPr wrap="square" lIns="91440" tIns="45720" rIns="91440" bIns="45720" rtlCol="0" anchor="t">
            <a:spAutoFit/>
          </a:bodyPr>
          <a:lstStyle/>
          <a:p>
            <a:pPr algn="ctr"/>
            <a:r>
              <a:rPr lang="en-GB" sz="3800" dirty="0">
                <a:solidFill>
                  <a:srgbClr val="0090D4"/>
                </a:solidFill>
                <a:latin typeface="Arial"/>
                <a:cs typeface="Arial"/>
              </a:rPr>
              <a:t>The Importance of a Waste Walk</a:t>
            </a:r>
          </a:p>
        </p:txBody>
      </p:sp>
      <p:sp>
        <p:nvSpPr>
          <p:cNvPr id="109" name="TextBox 108"/>
          <p:cNvSpPr txBox="1"/>
          <p:nvPr/>
        </p:nvSpPr>
        <p:spPr>
          <a:xfrm>
            <a:off x="6563763" y="4463359"/>
            <a:ext cx="914400" cy="369332"/>
          </a:xfrm>
          <a:prstGeom prst="rect">
            <a:avLst/>
          </a:prstGeom>
          <a:noFill/>
        </p:spPr>
        <p:txBody>
          <a:bodyPr wrap="square" rtlCol="0">
            <a:spAutoFit/>
          </a:bodyPr>
          <a:lstStyle/>
          <a:p>
            <a:pPr algn="ctr"/>
            <a:r>
              <a:rPr lang="en-GB" b="1">
                <a:solidFill>
                  <a:schemeClr val="bg1"/>
                </a:solidFill>
              </a:rPr>
              <a:t>&amp;</a:t>
            </a:r>
          </a:p>
        </p:txBody>
      </p:sp>
      <p:sp>
        <p:nvSpPr>
          <p:cNvPr id="110" name="TextBox 109"/>
          <p:cNvSpPr txBox="1"/>
          <p:nvPr/>
        </p:nvSpPr>
        <p:spPr>
          <a:xfrm>
            <a:off x="389466" y="1743530"/>
            <a:ext cx="11644692" cy="4893647"/>
          </a:xfrm>
          <a:prstGeom prst="rect">
            <a:avLst/>
          </a:prstGeom>
          <a:solidFill>
            <a:schemeClr val="bg1"/>
          </a:solidFill>
        </p:spPr>
        <p:txBody>
          <a:bodyPr wrap="square" lIns="91440" tIns="45720" rIns="91440" bIns="45720" rtlCol="0" anchor="t">
            <a:spAutoFit/>
          </a:bodyPr>
          <a:lstStyle/>
          <a:p>
            <a:r>
              <a:rPr lang="en-GB" sz="2400">
                <a:solidFill>
                  <a:srgbClr val="0290D1"/>
                </a:solidFill>
                <a:latin typeface="Arial"/>
                <a:cs typeface="Arial"/>
              </a:rPr>
              <a:t>Waste is any step in a process that does not add value.  A waste walk must take place under ‘normal’ conditions, if it is to be of any use. Waste can happen in lots of different ways:</a:t>
            </a:r>
          </a:p>
          <a:p>
            <a:pPr marL="342900" indent="-342900">
              <a:buFont typeface="Arial" panose="020B0604020202020204" pitchFamily="34" charset="0"/>
              <a:buChar char="•"/>
            </a:pPr>
            <a:r>
              <a:rPr lang="en-GB" sz="2400">
                <a:solidFill>
                  <a:srgbClr val="0290D1"/>
                </a:solidFill>
                <a:latin typeface="Arial" pitchFamily="34" charset="0"/>
                <a:cs typeface="Arial" pitchFamily="34" charset="0"/>
              </a:rPr>
              <a:t>Transport</a:t>
            </a:r>
          </a:p>
          <a:p>
            <a:pPr marL="342900" indent="-342900">
              <a:buFont typeface="Arial" panose="020B0604020202020204" pitchFamily="34" charset="0"/>
              <a:buChar char="•"/>
            </a:pPr>
            <a:r>
              <a:rPr lang="en-GB" sz="2400">
                <a:solidFill>
                  <a:srgbClr val="0290D1"/>
                </a:solidFill>
                <a:latin typeface="Arial" pitchFamily="34" charset="0"/>
                <a:cs typeface="Arial" pitchFamily="34" charset="0"/>
              </a:rPr>
              <a:t>Inventory/stock</a:t>
            </a:r>
          </a:p>
          <a:p>
            <a:pPr marL="342900" indent="-342900">
              <a:buFont typeface="Arial" panose="020B0604020202020204" pitchFamily="34" charset="0"/>
              <a:buChar char="•"/>
            </a:pPr>
            <a:r>
              <a:rPr lang="en-GB" sz="2400">
                <a:solidFill>
                  <a:srgbClr val="0290D1"/>
                </a:solidFill>
                <a:latin typeface="Arial" pitchFamily="34" charset="0"/>
                <a:cs typeface="Arial" pitchFamily="34" charset="0"/>
              </a:rPr>
              <a:t>Motion</a:t>
            </a:r>
          </a:p>
          <a:p>
            <a:pPr marL="342900" indent="-342900">
              <a:buFont typeface="Arial" panose="020B0604020202020204" pitchFamily="34" charset="0"/>
              <a:buChar char="•"/>
            </a:pPr>
            <a:r>
              <a:rPr lang="en-GB" sz="2400">
                <a:solidFill>
                  <a:srgbClr val="0290D1"/>
                </a:solidFill>
                <a:latin typeface="Arial" pitchFamily="34" charset="0"/>
                <a:cs typeface="Arial" pitchFamily="34" charset="0"/>
              </a:rPr>
              <a:t>Waiting</a:t>
            </a:r>
          </a:p>
          <a:p>
            <a:pPr marL="342900" indent="-342900">
              <a:buFont typeface="Arial" panose="020B0604020202020204" pitchFamily="34" charset="0"/>
              <a:buChar char="•"/>
            </a:pPr>
            <a:r>
              <a:rPr lang="en-GB" sz="2400">
                <a:solidFill>
                  <a:srgbClr val="0290D1"/>
                </a:solidFill>
                <a:latin typeface="Arial" pitchFamily="34" charset="0"/>
                <a:cs typeface="Arial" pitchFamily="34" charset="0"/>
              </a:rPr>
              <a:t>Overprocessing</a:t>
            </a:r>
          </a:p>
          <a:p>
            <a:pPr marL="342900" indent="-342900">
              <a:buFont typeface="Arial" panose="020B0604020202020204" pitchFamily="34" charset="0"/>
              <a:buChar char="•"/>
            </a:pPr>
            <a:r>
              <a:rPr lang="en-GB" sz="2400">
                <a:solidFill>
                  <a:srgbClr val="0290D1"/>
                </a:solidFill>
                <a:latin typeface="Arial" pitchFamily="34" charset="0"/>
                <a:cs typeface="Arial" pitchFamily="34" charset="0"/>
              </a:rPr>
              <a:t>Overproduction</a:t>
            </a:r>
          </a:p>
          <a:p>
            <a:pPr marL="342900" indent="-342900">
              <a:buFont typeface="Arial" panose="020B0604020202020204" pitchFamily="34" charset="0"/>
              <a:buChar char="•"/>
            </a:pPr>
            <a:r>
              <a:rPr lang="en-GB" sz="2400">
                <a:solidFill>
                  <a:srgbClr val="0290D1"/>
                </a:solidFill>
                <a:latin typeface="Arial" pitchFamily="34" charset="0"/>
                <a:cs typeface="Arial" pitchFamily="34" charset="0"/>
              </a:rPr>
              <a:t>Defects</a:t>
            </a:r>
          </a:p>
          <a:p>
            <a:pPr marL="342900" indent="-342900">
              <a:buFont typeface="Arial" panose="020B0604020202020204" pitchFamily="34" charset="0"/>
              <a:buChar char="•"/>
            </a:pPr>
            <a:r>
              <a:rPr lang="en-GB" sz="2400">
                <a:solidFill>
                  <a:srgbClr val="0290D1"/>
                </a:solidFill>
                <a:latin typeface="Arial" pitchFamily="34" charset="0"/>
                <a:cs typeface="Arial" pitchFamily="34" charset="0"/>
              </a:rPr>
              <a:t>Skills</a:t>
            </a:r>
          </a:p>
          <a:p>
            <a:pPr marL="342900" indent="-342900">
              <a:buFont typeface="Arial" panose="020B0604020202020204" pitchFamily="34" charset="0"/>
              <a:buChar char="•"/>
            </a:pPr>
            <a:endParaRPr lang="en-GB" sz="2400">
              <a:solidFill>
                <a:srgbClr val="0290D1"/>
              </a:solidFill>
              <a:latin typeface="Arial" pitchFamily="34" charset="0"/>
              <a:cs typeface="Arial" pitchFamily="34" charset="0"/>
            </a:endParaRPr>
          </a:p>
          <a:p>
            <a:r>
              <a:rPr lang="en-GB" sz="2400">
                <a:solidFill>
                  <a:srgbClr val="0290D1"/>
                </a:solidFill>
                <a:latin typeface="Arial"/>
                <a:cs typeface="Arial"/>
              </a:rPr>
              <a:t>Discuss in pairs: When you last made a cake, was there any waste?</a:t>
            </a:r>
          </a:p>
        </p:txBody>
      </p:sp>
    </p:spTree>
    <p:extLst>
      <p:ext uri="{BB962C8B-B14F-4D97-AF65-F5344CB8AC3E}">
        <p14:creationId xmlns:p14="http://schemas.microsoft.com/office/powerpoint/2010/main" val="2750519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8F698-8115-6CC9-B479-A0BF44E113A2}"/>
              </a:ext>
            </a:extLst>
          </p:cNvPr>
          <p:cNvSpPr/>
          <p:nvPr/>
        </p:nvSpPr>
        <p:spPr>
          <a:xfrm>
            <a:off x="198783" y="1898375"/>
            <a:ext cx="2842591"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EA86389-83BB-22DD-BF20-A20C173492EA}"/>
              </a:ext>
            </a:extLst>
          </p:cNvPr>
          <p:cNvSpPr txBox="1"/>
          <p:nvPr/>
        </p:nvSpPr>
        <p:spPr>
          <a:xfrm>
            <a:off x="682545" y="2372308"/>
            <a:ext cx="6794199" cy="2431435"/>
          </a:xfrm>
          <a:prstGeom prst="rect">
            <a:avLst/>
          </a:prstGeom>
          <a:noFill/>
        </p:spPr>
        <p:txBody>
          <a:bodyPr wrap="square" lIns="91440" tIns="45720" rIns="91440" bIns="45720" rtlCol="0" anchor="t">
            <a:spAutoFit/>
          </a:bodyPr>
          <a:lstStyle/>
          <a:p>
            <a:pPr algn="ctr"/>
            <a:r>
              <a:rPr lang="en-GB" sz="3800" dirty="0">
                <a:solidFill>
                  <a:srgbClr val="0090D4"/>
                </a:solidFill>
                <a:latin typeface="Arial"/>
                <a:cs typeface="Arial"/>
              </a:rPr>
              <a:t>Examples of how </a:t>
            </a:r>
          </a:p>
          <a:p>
            <a:pPr algn="ctr"/>
            <a:r>
              <a:rPr lang="en-GB" sz="3800" dirty="0">
                <a:solidFill>
                  <a:srgbClr val="0090D4"/>
                </a:solidFill>
                <a:latin typeface="Arial"/>
                <a:cs typeface="Arial"/>
              </a:rPr>
              <a:t>lean production has </a:t>
            </a:r>
          </a:p>
          <a:p>
            <a:pPr algn="ctr"/>
            <a:r>
              <a:rPr lang="en-GB" sz="3800" dirty="0">
                <a:solidFill>
                  <a:srgbClr val="0090D4"/>
                </a:solidFill>
                <a:latin typeface="Arial"/>
                <a:cs typeface="Arial"/>
              </a:rPr>
              <a:t>helped pig farmers </a:t>
            </a:r>
          </a:p>
          <a:p>
            <a:pPr algn="ctr"/>
            <a:r>
              <a:rPr lang="en-GB" sz="3800" dirty="0">
                <a:solidFill>
                  <a:srgbClr val="0090D4"/>
                </a:solidFill>
                <a:latin typeface="Arial"/>
                <a:cs typeface="Arial"/>
              </a:rPr>
              <a:t>improve their efficiency</a:t>
            </a:r>
            <a:endParaRPr lang="en-GB" sz="3800">
              <a:solidFill>
                <a:srgbClr val="0090D4"/>
              </a:solidFill>
              <a:latin typeface="Arial" panose="020B0604020202020204" pitchFamily="34" charset="0"/>
              <a:cs typeface="Arial" panose="020B0604020202020204" pitchFamily="34" charset="0"/>
            </a:endParaRPr>
          </a:p>
        </p:txBody>
      </p:sp>
      <p:sp>
        <p:nvSpPr>
          <p:cNvPr id="109" name="TextBox 108"/>
          <p:cNvSpPr txBox="1"/>
          <p:nvPr/>
        </p:nvSpPr>
        <p:spPr>
          <a:xfrm>
            <a:off x="6563763" y="4463359"/>
            <a:ext cx="914400" cy="369332"/>
          </a:xfrm>
          <a:prstGeom prst="rect">
            <a:avLst/>
          </a:prstGeom>
          <a:noFill/>
        </p:spPr>
        <p:txBody>
          <a:bodyPr wrap="square" rtlCol="0">
            <a:spAutoFit/>
          </a:bodyPr>
          <a:lstStyle/>
          <a:p>
            <a:pPr algn="ctr"/>
            <a:r>
              <a:rPr lang="en-GB" b="1">
                <a:solidFill>
                  <a:schemeClr val="bg1"/>
                </a:solidFill>
              </a:rPr>
              <a:t>&amp;</a:t>
            </a:r>
          </a:p>
        </p:txBody>
      </p:sp>
      <p:pic>
        <p:nvPicPr>
          <p:cNvPr id="4" name="Picture 3" descr="A group of pigs walking in grass&#10;&#10;Description automatically generated">
            <a:extLst>
              <a:ext uri="{FF2B5EF4-FFF2-40B4-BE49-F238E27FC236}">
                <a16:creationId xmlns:a16="http://schemas.microsoft.com/office/drawing/2014/main" id="{B6E27EDB-C0BE-AD34-0954-F5CE91281D38}"/>
              </a:ext>
            </a:extLst>
          </p:cNvPr>
          <p:cNvPicPr>
            <a:picLocks noChangeAspect="1"/>
          </p:cNvPicPr>
          <p:nvPr/>
        </p:nvPicPr>
        <p:blipFill>
          <a:blip r:embed="rId3"/>
          <a:stretch>
            <a:fillRect/>
          </a:stretch>
        </p:blipFill>
        <p:spPr>
          <a:xfrm>
            <a:off x="7215188" y="2242343"/>
            <a:ext cx="4131469" cy="2682876"/>
          </a:xfrm>
          <a:prstGeom prst="rect">
            <a:avLst/>
          </a:prstGeom>
        </p:spPr>
      </p:pic>
    </p:spTree>
    <p:extLst>
      <p:ext uri="{BB962C8B-B14F-4D97-AF65-F5344CB8AC3E}">
        <p14:creationId xmlns:p14="http://schemas.microsoft.com/office/powerpoint/2010/main" val="2750519453"/>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008FD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640AF2C-BF3F-2A4F-92B7-1CF4F1DEB7D6}" vid="{D29F373B-B15B-534B-BBF0-895FBF79D842}"/>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640AF2C-BF3F-2A4F-92B7-1CF4F1DEB7D6}" vid="{F315A33E-3B46-ED42-B205-5B7EB43AADFD}"/>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640AF2C-BF3F-2A4F-92B7-1CF4F1DEB7D6}" vid="{C6D465BB-FA47-C741-BA9E-45946C965F9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2AFC465E5E477499B3BF8745097F677" ma:contentTypeVersion="18" ma:contentTypeDescription="Create a new document." ma:contentTypeScope="" ma:versionID="dce9d8300774d4506af050e2d734caa5">
  <xsd:schema xmlns:xsd="http://www.w3.org/2001/XMLSchema" xmlns:xs="http://www.w3.org/2001/XMLSchema" xmlns:p="http://schemas.microsoft.com/office/2006/metadata/properties" xmlns:ns2="ba453524-276d-4809-9b28-4112df03f3b3" xmlns:ns3="4cc68174-dbc4-4af4-96d0-71aecca32a5b" targetNamespace="http://schemas.microsoft.com/office/2006/metadata/properties" ma:root="true" ma:fieldsID="1218ced00cb1043a5be66fa2408bb235" ns2:_="" ns3:_="">
    <xsd:import namespace="ba453524-276d-4809-9b28-4112df03f3b3"/>
    <xsd:import namespace="4cc68174-dbc4-4af4-96d0-71aecca32a5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453524-276d-4809-9b28-4112df03f3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196ecd0-bc9d-40a8-a1aa-fd8ead4da12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c68174-dbc4-4af4-96d0-71aecca32a5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d09fd39-62d9-43ab-b158-83294af289c6}" ma:internalName="TaxCatchAll" ma:showField="CatchAllData" ma:web="4cc68174-dbc4-4af4-96d0-71aecca32a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a453524-276d-4809-9b28-4112df03f3b3">
      <Terms xmlns="http://schemas.microsoft.com/office/infopath/2007/PartnerControls"/>
    </lcf76f155ced4ddcb4097134ff3c332f>
    <TaxCatchAll xmlns="4cc68174-dbc4-4af4-96d0-71aecca32a5b" xsi:nil="true"/>
  </documentManagement>
</p:properties>
</file>

<file path=customXml/itemProps1.xml><?xml version="1.0" encoding="utf-8"?>
<ds:datastoreItem xmlns:ds="http://schemas.openxmlformats.org/officeDocument/2006/customXml" ds:itemID="{55352EFA-623A-4DF8-85CF-AD37C416D37F}">
  <ds:schemaRefs>
    <ds:schemaRef ds:uri="http://schemas.microsoft.com/sharepoint/v3/contenttype/forms"/>
  </ds:schemaRefs>
</ds:datastoreItem>
</file>

<file path=customXml/itemProps2.xml><?xml version="1.0" encoding="utf-8"?>
<ds:datastoreItem xmlns:ds="http://schemas.openxmlformats.org/officeDocument/2006/customXml" ds:itemID="{F4B31F75-D817-4F31-B5D9-626E66373746}"/>
</file>

<file path=customXml/itemProps3.xml><?xml version="1.0" encoding="utf-8"?>
<ds:datastoreItem xmlns:ds="http://schemas.openxmlformats.org/officeDocument/2006/customXml" ds:itemID="{F83D8B7C-B55B-4AC4-B45A-3546835A55FB}">
  <ds:schemaRefs>
    <ds:schemaRef ds:uri="http://schemas.microsoft.com/office/infopath/2007/PartnerControls"/>
    <ds:schemaRef ds:uri="1f4ee9d5-aa85-4e19-a12b-54922009462b"/>
    <ds:schemaRef ds:uri="http://schemas.microsoft.com/office/2006/documentManagement/types"/>
    <ds:schemaRef ds:uri="http://purl.org/dc/dcmitype/"/>
    <ds:schemaRef ds:uri="http://schemas.microsoft.com/office/2006/metadata/properties"/>
    <ds:schemaRef ds:uri="http://purl.org/dc/elements/1.1/"/>
    <ds:schemaRef ds:uri="http://www.w3.org/XML/1998/namespace"/>
    <ds:schemaRef ds:uri="http://schemas.openxmlformats.org/package/2006/metadata/core-properties"/>
    <ds:schemaRef ds:uri="b1504d2e-5f38-47b5-877e-6055d4cc936a"/>
    <ds:schemaRef ds:uri="http://purl.org/dc/terms/"/>
  </ds:schemaRefs>
</ds:datastoreItem>
</file>

<file path=docMetadata/LabelInfo.xml><?xml version="1.0" encoding="utf-8"?>
<clbl:labelList xmlns:clbl="http://schemas.microsoft.com/office/2020/mipLabelMetadata">
  <clbl:label id="{a12ce54b-3d3d-4346-95ef-ff13ca5dd47d}" enabled="0" method="" siteId="{a12ce54b-3d3d-4346-95ef-ff13ca5dd47d}"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5500</Words>
  <Application>Microsoft Office PowerPoint</Application>
  <PresentationFormat>Widescreen</PresentationFormat>
  <Paragraphs>317</Paragraphs>
  <Slides>18</Slides>
  <Notes>18</Notes>
  <HiddenSlides>0</HiddenSlides>
  <MMClips>0</MMClips>
  <ScaleCrop>false</ScaleCrop>
  <HeadingPairs>
    <vt:vector size="4" baseType="variant">
      <vt:variant>
        <vt:lpstr>Theme</vt:lpstr>
      </vt:variant>
      <vt:variant>
        <vt:i4>3</vt:i4>
      </vt:variant>
      <vt:variant>
        <vt:lpstr>Slide Titles</vt:lpstr>
      </vt:variant>
      <vt:variant>
        <vt:i4>18</vt:i4>
      </vt:variant>
    </vt:vector>
  </HeadingPairs>
  <TitlesOfParts>
    <vt:vector size="21" baseType="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Putt</dc:creator>
  <cp:lastModifiedBy>Roz Reynolds</cp:lastModifiedBy>
  <cp:revision>66</cp:revision>
  <dcterms:created xsi:type="dcterms:W3CDTF">2023-09-29T12:09:08Z</dcterms:created>
  <dcterms:modified xsi:type="dcterms:W3CDTF">2024-09-12T16:40:45Z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0x01010042AFC465E5E477499B3BF8745097F677</vt:lpwstr>
  </property>
  <property fmtid="{D5CDD505-2E9C-101B-9397-08002B2CF9AE}" pid="4" name="Order">
    <vt:lpwstr>4400.00000000000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