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670" r:id="rId6"/>
  </p:sldMasterIdLst>
  <p:notesMasterIdLst>
    <p:notesMasterId r:id="rId25"/>
  </p:notesMasterIdLst>
  <p:handoutMasterIdLst>
    <p:handoutMasterId r:id="rId26"/>
  </p:handoutMasterIdLst>
  <p:sldIdLst>
    <p:sldId id="278" r:id="rId7"/>
    <p:sldId id="262" r:id="rId8"/>
    <p:sldId id="261" r:id="rId9"/>
    <p:sldId id="263" r:id="rId10"/>
    <p:sldId id="257" r:id="rId11"/>
    <p:sldId id="264" r:id="rId12"/>
    <p:sldId id="265" r:id="rId13"/>
    <p:sldId id="260" r:id="rId14"/>
    <p:sldId id="267" r:id="rId15"/>
    <p:sldId id="269" r:id="rId16"/>
    <p:sldId id="268" r:id="rId17"/>
    <p:sldId id="270" r:id="rId18"/>
    <p:sldId id="271" r:id="rId19"/>
    <p:sldId id="276" r:id="rId20"/>
    <p:sldId id="277" r:id="rId21"/>
    <p:sldId id="275" r:id="rId22"/>
    <p:sldId id="27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89F12F-1E7B-6632-FBC8-E78A2CE9AA25}" name="Guest User" initials="GU" userId="S::urn:spo:anon#d45e89d1d98772c51876c4ab3fe175aeb973f8fc5deb37875c798a53645077ab::" providerId="AD"/>
  <p188:author id="{EA34DAF4-E70A-16AD-CA9A-1783643D0568}" name="Roz Reynolds" initials="RR" userId="S::Roz.Reynolds@ahdb.org.uk::378866e9-8352-43ca-9610-a22822bd56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F8447-FCD5-7884-92FA-978526E0F241}" v="70" dt="2024-09-12T17:05:23.295"/>
    <p1510:client id="{4E5CD1CC-A8CA-D9C4-00A5-50073AEC676E}" v="28" dt="2024-09-11T09:16:41.420"/>
    <p1510:client id="{DBBB48B3-AD65-2A42-DC6B-161C5DB9B11F}" v="31" dt="2024-09-12T09:32:50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/>
    <p:restoredTop sz="80387" autoAdjust="0"/>
  </p:normalViewPr>
  <p:slideViewPr>
    <p:cSldViewPr snapToGrid="0">
      <p:cViewPr varScale="1">
        <p:scale>
          <a:sx n="64" d="100"/>
          <a:sy n="64" d="100"/>
        </p:scale>
        <p:origin x="12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Healey" userId="S::elsa.healey_ahdb.org.uk#ext#@leafuk.onmicrosoft.com::2eef5b69-afa3-4fb7-b6dd-9e008b31f32b" providerId="AD" clId="Web-{4E5CD1CC-A8CA-D9C4-00A5-50073AEC676E}"/>
    <pc:docChg chg="modSld">
      <pc:chgData name="Elsa Healey" userId="S::elsa.healey_ahdb.org.uk#ext#@leafuk.onmicrosoft.com::2eef5b69-afa3-4fb7-b6dd-9e008b31f32b" providerId="AD" clId="Web-{4E5CD1CC-A8CA-D9C4-00A5-50073AEC676E}" dt="2024-09-11T09:16:38.092" v="8" actId="20577"/>
      <pc:docMkLst>
        <pc:docMk/>
      </pc:docMkLst>
      <pc:sldChg chg="modSp">
        <pc:chgData name="Elsa Healey" userId="S::elsa.healey_ahdb.org.uk#ext#@leafuk.onmicrosoft.com::2eef5b69-afa3-4fb7-b6dd-9e008b31f32b" providerId="AD" clId="Web-{4E5CD1CC-A8CA-D9C4-00A5-50073AEC676E}" dt="2024-09-11T09:15:57.495" v="1" actId="20577"/>
        <pc:sldMkLst>
          <pc:docMk/>
          <pc:sldMk cId="2313910834" sldId="263"/>
        </pc:sldMkLst>
        <pc:spChg chg="mod">
          <ac:chgData name="Elsa Healey" userId="S::elsa.healey_ahdb.org.uk#ext#@leafuk.onmicrosoft.com::2eef5b69-afa3-4fb7-b6dd-9e008b31f32b" providerId="AD" clId="Web-{4E5CD1CC-A8CA-D9C4-00A5-50073AEC676E}" dt="2024-09-11T09:15:57.495" v="1" actId="20577"/>
          <ac:spMkLst>
            <pc:docMk/>
            <pc:sldMk cId="2313910834" sldId="263"/>
            <ac:spMk id="5" creationId="{FED11C0A-12A8-CF8B-746C-55C4CA29CB1B}"/>
          </ac:spMkLst>
        </pc:spChg>
      </pc:sldChg>
      <pc:sldChg chg="modSp">
        <pc:chgData name="Elsa Healey" userId="S::elsa.healey_ahdb.org.uk#ext#@leafuk.onmicrosoft.com::2eef5b69-afa3-4fb7-b6dd-9e008b31f32b" providerId="AD" clId="Web-{4E5CD1CC-A8CA-D9C4-00A5-50073AEC676E}" dt="2024-09-11T09:16:17.340" v="3" actId="20577"/>
        <pc:sldMkLst>
          <pc:docMk/>
          <pc:sldMk cId="1423922673" sldId="264"/>
        </pc:sldMkLst>
        <pc:spChg chg="mod">
          <ac:chgData name="Elsa Healey" userId="S::elsa.healey_ahdb.org.uk#ext#@leafuk.onmicrosoft.com::2eef5b69-afa3-4fb7-b6dd-9e008b31f32b" providerId="AD" clId="Web-{4E5CD1CC-A8CA-D9C4-00A5-50073AEC676E}" dt="2024-09-11T09:16:17.340" v="3" actId="20577"/>
          <ac:spMkLst>
            <pc:docMk/>
            <pc:sldMk cId="1423922673" sldId="264"/>
            <ac:spMk id="33" creationId="{E9CDEABB-F064-2F36-824E-5A165E49A51A}"/>
          </ac:spMkLst>
        </pc:spChg>
      </pc:sldChg>
      <pc:sldChg chg="modSp">
        <pc:chgData name="Elsa Healey" userId="S::elsa.healey_ahdb.org.uk#ext#@leafuk.onmicrosoft.com::2eef5b69-afa3-4fb7-b6dd-9e008b31f32b" providerId="AD" clId="Web-{4E5CD1CC-A8CA-D9C4-00A5-50073AEC676E}" dt="2024-09-11T09:16:24.356" v="6" actId="20577"/>
        <pc:sldMkLst>
          <pc:docMk/>
          <pc:sldMk cId="4024060271" sldId="265"/>
        </pc:sldMkLst>
        <pc:spChg chg="mod">
          <ac:chgData name="Elsa Healey" userId="S::elsa.healey_ahdb.org.uk#ext#@leafuk.onmicrosoft.com::2eef5b69-afa3-4fb7-b6dd-9e008b31f32b" providerId="AD" clId="Web-{4E5CD1CC-A8CA-D9C4-00A5-50073AEC676E}" dt="2024-09-11T09:16:24.356" v="6" actId="20577"/>
          <ac:spMkLst>
            <pc:docMk/>
            <pc:sldMk cId="4024060271" sldId="265"/>
            <ac:spMk id="5" creationId="{FED11C0A-12A8-CF8B-746C-55C4CA29CB1B}"/>
          </ac:spMkLst>
        </pc:spChg>
        <pc:spChg chg="mod">
          <ac:chgData name="Elsa Healey" userId="S::elsa.healey_ahdb.org.uk#ext#@leafuk.onmicrosoft.com::2eef5b69-afa3-4fb7-b6dd-9e008b31f32b" providerId="AD" clId="Web-{4E5CD1CC-A8CA-D9C4-00A5-50073AEC676E}" dt="2024-09-11T09:16:21.325" v="5" actId="20577"/>
          <ac:spMkLst>
            <pc:docMk/>
            <pc:sldMk cId="4024060271" sldId="265"/>
            <ac:spMk id="33" creationId="{E9CDEABB-F064-2F36-824E-5A165E49A51A}"/>
          </ac:spMkLst>
        </pc:spChg>
      </pc:sldChg>
      <pc:sldChg chg="modSp">
        <pc:chgData name="Elsa Healey" userId="S::elsa.healey_ahdb.org.uk#ext#@leafuk.onmicrosoft.com::2eef5b69-afa3-4fb7-b6dd-9e008b31f32b" providerId="AD" clId="Web-{4E5CD1CC-A8CA-D9C4-00A5-50073AEC676E}" dt="2024-09-11T09:16:38.092" v="8" actId="20577"/>
        <pc:sldMkLst>
          <pc:docMk/>
          <pc:sldMk cId="20464835" sldId="275"/>
        </pc:sldMkLst>
        <pc:spChg chg="mod">
          <ac:chgData name="Elsa Healey" userId="S::elsa.healey_ahdb.org.uk#ext#@leafuk.onmicrosoft.com::2eef5b69-afa3-4fb7-b6dd-9e008b31f32b" providerId="AD" clId="Web-{4E5CD1CC-A8CA-D9C4-00A5-50073AEC676E}" dt="2024-09-11T09:16:35.888" v="7" actId="20577"/>
          <ac:spMkLst>
            <pc:docMk/>
            <pc:sldMk cId="20464835" sldId="275"/>
            <ac:spMk id="5" creationId="{FED11C0A-12A8-CF8B-746C-55C4CA29CB1B}"/>
          </ac:spMkLst>
        </pc:spChg>
        <pc:spChg chg="mod">
          <ac:chgData name="Elsa Healey" userId="S::elsa.healey_ahdb.org.uk#ext#@leafuk.onmicrosoft.com::2eef5b69-afa3-4fb7-b6dd-9e008b31f32b" providerId="AD" clId="Web-{4E5CD1CC-A8CA-D9C4-00A5-50073AEC676E}" dt="2024-09-11T09:16:38.092" v="8" actId="20577"/>
          <ac:spMkLst>
            <pc:docMk/>
            <pc:sldMk cId="20464835" sldId="275"/>
            <ac:spMk id="33" creationId="{E9CDEABB-F064-2F36-824E-5A165E49A51A}"/>
          </ac:spMkLst>
        </pc:spChg>
      </pc:sldChg>
    </pc:docChg>
  </pc:docChgLst>
  <pc:docChgLst>
    <pc:chgData name="Elsa Healey" userId="S::elsa.healey_ahdb.org.uk#ext#@leafuk.onmicrosoft.com::2eef5b69-afa3-4fb7-b6dd-9e008b31f32b" providerId="AD" clId="Web-{DBBB48B3-AD65-2A42-DC6B-161C5DB9B11F}"/>
    <pc:docChg chg="modSld">
      <pc:chgData name="Elsa Healey" userId="S::elsa.healey_ahdb.org.uk#ext#@leafuk.onmicrosoft.com::2eef5b69-afa3-4fb7-b6dd-9e008b31f32b" providerId="AD" clId="Web-{DBBB48B3-AD65-2A42-DC6B-161C5DB9B11F}" dt="2024-09-12T09:32:50.678" v="14" actId="20577"/>
      <pc:docMkLst>
        <pc:docMk/>
      </pc:docMkLst>
      <pc:sldChg chg="modSp">
        <pc:chgData name="Elsa Healey" userId="S::elsa.healey_ahdb.org.uk#ext#@leafuk.onmicrosoft.com::2eef5b69-afa3-4fb7-b6dd-9e008b31f32b" providerId="AD" clId="Web-{DBBB48B3-AD65-2A42-DC6B-161C5DB9B11F}" dt="2024-09-12T09:31:08.942" v="10" actId="20577"/>
        <pc:sldMkLst>
          <pc:docMk/>
          <pc:sldMk cId="3781400632" sldId="262"/>
        </pc:sldMkLst>
        <pc:spChg chg="mod">
          <ac:chgData name="Elsa Healey" userId="S::elsa.healey_ahdb.org.uk#ext#@leafuk.onmicrosoft.com::2eef5b69-afa3-4fb7-b6dd-9e008b31f32b" providerId="AD" clId="Web-{DBBB48B3-AD65-2A42-DC6B-161C5DB9B11F}" dt="2024-09-12T09:30:16.659" v="8" actId="20577"/>
          <ac:spMkLst>
            <pc:docMk/>
            <pc:sldMk cId="3781400632" sldId="262"/>
            <ac:spMk id="3" creationId="{BEA86389-83BB-22DD-BF20-A20C173492EA}"/>
          </ac:spMkLst>
        </pc:spChg>
        <pc:spChg chg="mod">
          <ac:chgData name="Elsa Healey" userId="S::elsa.healey_ahdb.org.uk#ext#@leafuk.onmicrosoft.com::2eef5b69-afa3-4fb7-b6dd-9e008b31f32b" providerId="AD" clId="Web-{DBBB48B3-AD65-2A42-DC6B-161C5DB9B11F}" dt="2024-09-12T09:31:08.942" v="10" actId="20577"/>
          <ac:spMkLst>
            <pc:docMk/>
            <pc:sldMk cId="3781400632" sldId="262"/>
            <ac:spMk id="4" creationId="{E96F1687-5797-FAD5-91B3-E57A155FC344}"/>
          </ac:spMkLst>
        </pc:spChg>
      </pc:sldChg>
      <pc:sldChg chg="modSp">
        <pc:chgData name="Elsa Healey" userId="S::elsa.healey_ahdb.org.uk#ext#@leafuk.onmicrosoft.com::2eef5b69-afa3-4fb7-b6dd-9e008b31f32b" providerId="AD" clId="Web-{DBBB48B3-AD65-2A42-DC6B-161C5DB9B11F}" dt="2024-09-12T09:32:50.678" v="14" actId="20577"/>
        <pc:sldMkLst>
          <pc:docMk/>
          <pc:sldMk cId="3063119917" sldId="276"/>
        </pc:sldMkLst>
        <pc:spChg chg="mod">
          <ac:chgData name="Elsa Healey" userId="S::elsa.healey_ahdb.org.uk#ext#@leafuk.onmicrosoft.com::2eef5b69-afa3-4fb7-b6dd-9e008b31f32b" providerId="AD" clId="Web-{DBBB48B3-AD65-2A42-DC6B-161C5DB9B11F}" dt="2024-09-12T09:32:50.678" v="14" actId="20577"/>
          <ac:spMkLst>
            <pc:docMk/>
            <pc:sldMk cId="3063119917" sldId="276"/>
            <ac:spMk id="4" creationId="{E96F1687-5797-FAD5-91B3-E57A155FC344}"/>
          </ac:spMkLst>
        </pc:spChg>
      </pc:sldChg>
      <pc:sldChg chg="modSp">
        <pc:chgData name="Elsa Healey" userId="S::elsa.healey_ahdb.org.uk#ext#@leafuk.onmicrosoft.com::2eef5b69-afa3-4fb7-b6dd-9e008b31f32b" providerId="AD" clId="Web-{DBBB48B3-AD65-2A42-DC6B-161C5DB9B11F}" dt="2024-09-12T09:32:17.506" v="12" actId="20577"/>
        <pc:sldMkLst>
          <pc:docMk/>
          <pc:sldMk cId="12695339" sldId="277"/>
        </pc:sldMkLst>
        <pc:spChg chg="mod">
          <ac:chgData name="Elsa Healey" userId="S::elsa.healey_ahdb.org.uk#ext#@leafuk.onmicrosoft.com::2eef5b69-afa3-4fb7-b6dd-9e008b31f32b" providerId="AD" clId="Web-{DBBB48B3-AD65-2A42-DC6B-161C5DB9B11F}" dt="2024-09-12T09:32:17.506" v="12" actId="20577"/>
          <ac:spMkLst>
            <pc:docMk/>
            <pc:sldMk cId="12695339" sldId="277"/>
            <ac:spMk id="4" creationId="{E96F1687-5797-FAD5-91B3-E57A155FC344}"/>
          </ac:spMkLst>
        </pc:spChg>
      </pc:sldChg>
      <pc:sldChg chg="modSp">
        <pc:chgData name="Elsa Healey" userId="S::elsa.healey_ahdb.org.uk#ext#@leafuk.onmicrosoft.com::2eef5b69-afa3-4fb7-b6dd-9e008b31f32b" providerId="AD" clId="Web-{DBBB48B3-AD65-2A42-DC6B-161C5DB9B11F}" dt="2024-09-12T09:29:32.830" v="7" actId="14100"/>
        <pc:sldMkLst>
          <pc:docMk/>
          <pc:sldMk cId="2983939647" sldId="278"/>
        </pc:sldMkLst>
        <pc:spChg chg="mod">
          <ac:chgData name="Elsa Healey" userId="S::elsa.healey_ahdb.org.uk#ext#@leafuk.onmicrosoft.com::2eef5b69-afa3-4fb7-b6dd-9e008b31f32b" providerId="AD" clId="Web-{DBBB48B3-AD65-2A42-DC6B-161C5DB9B11F}" dt="2024-09-12T09:29:32.830" v="7" actId="14100"/>
          <ac:spMkLst>
            <pc:docMk/>
            <pc:sldMk cId="2983939647" sldId="278"/>
            <ac:spMk id="2" creationId="{5767F977-1664-34D4-A803-EE8CA29368FB}"/>
          </ac:spMkLst>
        </pc:spChg>
      </pc:sldChg>
    </pc:docChg>
  </pc:docChgLst>
  <pc:docChgLst>
    <pc:chgData name="Fiona Rust" userId="7fa341b9-2c20-4ea7-9adb-54244531a45c" providerId="ADAL" clId="{2DD461D3-0CF7-440D-808B-D061DA4F78E3}"/>
    <pc:docChg chg="custSel modSld">
      <pc:chgData name="Fiona Rust" userId="7fa341b9-2c20-4ea7-9adb-54244531a45c" providerId="ADAL" clId="{2DD461D3-0CF7-440D-808B-D061DA4F78E3}" dt="2024-06-25T13:18:08.451" v="77" actId="1035"/>
      <pc:docMkLst>
        <pc:docMk/>
      </pc:docMkLst>
      <pc:sldChg chg="addSp delSp modSp mod">
        <pc:chgData name="Fiona Rust" userId="7fa341b9-2c20-4ea7-9adb-54244531a45c" providerId="ADAL" clId="{2DD461D3-0CF7-440D-808B-D061DA4F78E3}" dt="2024-06-25T13:18:08.451" v="77" actId="1035"/>
        <pc:sldMkLst>
          <pc:docMk/>
          <pc:sldMk cId="1494921496" sldId="261"/>
        </pc:sldMkLst>
        <pc:spChg chg="del">
          <ac:chgData name="Fiona Rust" userId="7fa341b9-2c20-4ea7-9adb-54244531a45c" providerId="ADAL" clId="{2DD461D3-0CF7-440D-808B-D061DA4F78E3}" dt="2024-06-25T13:15:00.317" v="7" actId="478"/>
          <ac:spMkLst>
            <pc:docMk/>
            <pc:sldMk cId="1494921496" sldId="261"/>
            <ac:spMk id="2" creationId="{6CA8F698-8115-6CC9-B479-A0BF44E113A2}"/>
          </ac:spMkLst>
        </pc:spChg>
        <pc:spChg chg="mod">
          <ac:chgData name="Fiona Rust" userId="7fa341b9-2c20-4ea7-9adb-54244531a45c" providerId="ADAL" clId="{2DD461D3-0CF7-440D-808B-D061DA4F78E3}" dt="2024-06-25T13:18:00.913" v="45" actId="1076"/>
          <ac:spMkLst>
            <pc:docMk/>
            <pc:sldMk cId="1494921496" sldId="261"/>
            <ac:spMk id="3" creationId="{BEA86389-83BB-22DD-BF20-A20C173492EA}"/>
          </ac:spMkLst>
        </pc:spChg>
        <pc:spChg chg="add mod ord topLvl">
          <ac:chgData name="Fiona Rust" userId="7fa341b9-2c20-4ea7-9adb-54244531a45c" providerId="ADAL" clId="{2DD461D3-0CF7-440D-808B-D061DA4F78E3}" dt="2024-06-25T13:17:45.202" v="37" actId="165"/>
          <ac:spMkLst>
            <pc:docMk/>
            <pc:sldMk cId="1494921496" sldId="261"/>
            <ac:spMk id="4" creationId="{C183C304-84BF-54C4-D8EF-B41CF62F1692}"/>
          </ac:spMkLst>
        </pc:spChg>
        <pc:spChg chg="mod">
          <ac:chgData name="Fiona Rust" userId="7fa341b9-2c20-4ea7-9adb-54244531a45c" providerId="ADAL" clId="{2DD461D3-0CF7-440D-808B-D061DA4F78E3}" dt="2024-06-25T13:16:31.578" v="33" actId="12788"/>
          <ac:spMkLst>
            <pc:docMk/>
            <pc:sldMk cId="1494921496" sldId="261"/>
            <ac:spMk id="5" creationId="{EEF9D12A-DD02-37D2-CFCB-8BCDBD510D07}"/>
          </ac:spMkLst>
        </pc:spChg>
        <pc:grpChg chg="add del mod">
          <ac:chgData name="Fiona Rust" userId="7fa341b9-2c20-4ea7-9adb-54244531a45c" providerId="ADAL" clId="{2DD461D3-0CF7-440D-808B-D061DA4F78E3}" dt="2024-06-25T13:17:45.202" v="37" actId="165"/>
          <ac:grpSpMkLst>
            <pc:docMk/>
            <pc:sldMk cId="1494921496" sldId="261"/>
            <ac:grpSpMk id="6" creationId="{339A08BA-BEC9-6840-F1E2-E0506266620F}"/>
          </ac:grpSpMkLst>
        </pc:grpChg>
        <pc:picChg chg="del">
          <ac:chgData name="Fiona Rust" userId="7fa341b9-2c20-4ea7-9adb-54244531a45c" providerId="ADAL" clId="{2DD461D3-0CF7-440D-808B-D061DA4F78E3}" dt="2024-06-25T13:14:47.396" v="0" actId="478"/>
          <ac:picMkLst>
            <pc:docMk/>
            <pc:sldMk cId="1494921496" sldId="261"/>
            <ac:picMk id="10" creationId="{0AE12146-A1C2-00C0-14B3-70EF26D4166C}"/>
          </ac:picMkLst>
        </pc:picChg>
        <pc:picChg chg="add del mod topLvl">
          <ac:chgData name="Fiona Rust" userId="7fa341b9-2c20-4ea7-9adb-54244531a45c" providerId="ADAL" clId="{2DD461D3-0CF7-440D-808B-D061DA4F78E3}" dt="2024-06-25T13:17:46.847" v="38" actId="478"/>
          <ac:picMkLst>
            <pc:docMk/>
            <pc:sldMk cId="1494921496" sldId="261"/>
            <ac:picMk id="1026" creationId="{1DC6A9E7-1447-163C-1F29-620848A027CE}"/>
          </ac:picMkLst>
        </pc:picChg>
        <pc:picChg chg="add mod">
          <ac:chgData name="Fiona Rust" userId="7fa341b9-2c20-4ea7-9adb-54244531a45c" providerId="ADAL" clId="{2DD461D3-0CF7-440D-808B-D061DA4F78E3}" dt="2024-06-25T13:18:08.451" v="77" actId="1035"/>
          <ac:picMkLst>
            <pc:docMk/>
            <pc:sldMk cId="1494921496" sldId="261"/>
            <ac:picMk id="1028" creationId="{6799EEAB-76C6-4A6B-25F3-BF76675911C3}"/>
          </ac:picMkLst>
        </pc:picChg>
      </pc:sldChg>
    </pc:docChg>
  </pc:docChgLst>
  <pc:docChgLst>
    <pc:chgData name="Elsa Healey" userId="S::elsa.healey_ahdb.org.uk#ext#@leafuk.onmicrosoft.com::2eef5b69-afa3-4fb7-b6dd-9e008b31f32b" providerId="AD" clId="Web-{120F8447-FCD5-7884-92FA-978526E0F241}"/>
    <pc:docChg chg="modSld">
      <pc:chgData name="Elsa Healey" userId="S::elsa.healey_ahdb.org.uk#ext#@leafuk.onmicrosoft.com::2eef5b69-afa3-4fb7-b6dd-9e008b31f32b" providerId="AD" clId="Web-{120F8447-FCD5-7884-92FA-978526E0F241}" dt="2024-09-12T17:05:23.295" v="52"/>
      <pc:docMkLst>
        <pc:docMk/>
      </pc:docMkLst>
      <pc:sldChg chg="modSp">
        <pc:chgData name="Elsa Healey" userId="S::elsa.healey_ahdb.org.uk#ext#@leafuk.onmicrosoft.com::2eef5b69-afa3-4fb7-b6dd-9e008b31f32b" providerId="AD" clId="Web-{120F8447-FCD5-7884-92FA-978526E0F241}" dt="2024-09-12T17:03:12.117" v="26" actId="20577"/>
        <pc:sldMkLst>
          <pc:docMk/>
          <pc:sldMk cId="2750519453" sldId="257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3:12.117" v="26" actId="20577"/>
          <ac:spMkLst>
            <pc:docMk/>
            <pc:sldMk cId="2750519453" sldId="257"/>
            <ac:spMk id="26" creationId="{61F3F13F-9A23-CADD-EFA1-7E67F2CF659B}"/>
          </ac:spMkLst>
        </pc:spChg>
        <pc:spChg chg="mod">
          <ac:chgData name="Elsa Healey" userId="S::elsa.healey_ahdb.org.uk#ext#@leafuk.onmicrosoft.com::2eef5b69-afa3-4fb7-b6dd-9e008b31f32b" providerId="AD" clId="Web-{120F8447-FCD5-7884-92FA-978526E0F241}" dt="2024-09-12T17:03:05.570" v="24" actId="14100"/>
          <ac:spMkLst>
            <pc:docMk/>
            <pc:sldMk cId="2750519453" sldId="257"/>
            <ac:spMk id="27" creationId="{4DD2C27B-0D4F-3089-EE44-F827114AFA71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2:34.163" v="8" actId="20577"/>
        <pc:sldMkLst>
          <pc:docMk/>
          <pc:sldMk cId="1494921496" sldId="261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2:34.163" v="8" actId="20577"/>
          <ac:spMkLst>
            <pc:docMk/>
            <pc:sldMk cId="1494921496" sldId="261"/>
            <ac:spMk id="5" creationId="{EEF9D12A-DD02-37D2-CFCB-8BCDBD510D07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6:56:24.351" v="0" actId="20577"/>
        <pc:sldMkLst>
          <pc:docMk/>
          <pc:sldMk cId="3781400632" sldId="262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6:56:24.351" v="0" actId="20577"/>
          <ac:spMkLst>
            <pc:docMk/>
            <pc:sldMk cId="3781400632" sldId="262"/>
            <ac:spMk id="3" creationId="{BEA86389-83BB-22DD-BF20-A20C173492EA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2:56.523" v="21" actId="14100"/>
        <pc:sldMkLst>
          <pc:docMk/>
          <pc:sldMk cId="2313910834" sldId="263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2:48.460" v="18" actId="20577"/>
          <ac:spMkLst>
            <pc:docMk/>
            <pc:sldMk cId="2313910834" sldId="263"/>
            <ac:spMk id="26" creationId="{61F3F13F-9A23-CADD-EFA1-7E67F2CF659B}"/>
          </ac:spMkLst>
        </pc:spChg>
        <pc:spChg chg="mod">
          <ac:chgData name="Elsa Healey" userId="S::elsa.healey_ahdb.org.uk#ext#@leafuk.onmicrosoft.com::2eef5b69-afa3-4fb7-b6dd-9e008b31f32b" providerId="AD" clId="Web-{120F8447-FCD5-7884-92FA-978526E0F241}" dt="2024-09-12T17:02:56.523" v="21" actId="14100"/>
          <ac:spMkLst>
            <pc:docMk/>
            <pc:sldMk cId="2313910834" sldId="263"/>
            <ac:spMk id="27" creationId="{4DD2C27B-0D4F-3089-EE44-F827114AFA71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3:20.180" v="30" actId="20577"/>
        <pc:sldMkLst>
          <pc:docMk/>
          <pc:sldMk cId="1423922673" sldId="264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3:17.883" v="28" actId="20577"/>
          <ac:spMkLst>
            <pc:docMk/>
            <pc:sldMk cId="1423922673" sldId="264"/>
            <ac:spMk id="26" creationId="{61F3F13F-9A23-CADD-EFA1-7E67F2CF659B}"/>
          </ac:spMkLst>
        </pc:spChg>
        <pc:spChg chg="mod">
          <ac:chgData name="Elsa Healey" userId="S::elsa.healey_ahdb.org.uk#ext#@leafuk.onmicrosoft.com::2eef5b69-afa3-4fb7-b6dd-9e008b31f32b" providerId="AD" clId="Web-{120F8447-FCD5-7884-92FA-978526E0F241}" dt="2024-09-12T17:03:20.180" v="30" actId="20577"/>
          <ac:spMkLst>
            <pc:docMk/>
            <pc:sldMk cId="1423922673" sldId="264"/>
            <ac:spMk id="27" creationId="{4DD2C27B-0D4F-3089-EE44-F827114AFA71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3:32.056" v="34" actId="20577"/>
        <pc:sldMkLst>
          <pc:docMk/>
          <pc:sldMk cId="4024060271" sldId="265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3:28.884" v="32" actId="20577"/>
          <ac:spMkLst>
            <pc:docMk/>
            <pc:sldMk cId="4024060271" sldId="265"/>
            <ac:spMk id="26" creationId="{61F3F13F-9A23-CADD-EFA1-7E67F2CF659B}"/>
          </ac:spMkLst>
        </pc:spChg>
        <pc:spChg chg="mod">
          <ac:chgData name="Elsa Healey" userId="S::elsa.healey_ahdb.org.uk#ext#@leafuk.onmicrosoft.com::2eef5b69-afa3-4fb7-b6dd-9e008b31f32b" providerId="AD" clId="Web-{120F8447-FCD5-7884-92FA-978526E0F241}" dt="2024-09-12T17:03:32.056" v="34" actId="20577"/>
          <ac:spMkLst>
            <pc:docMk/>
            <pc:sldMk cId="4024060271" sldId="265"/>
            <ac:spMk id="37" creationId="{05C180B3-EDE7-6D62-2B44-231D55275549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5:23.295" v="52"/>
        <pc:sldMkLst>
          <pc:docMk/>
          <pc:sldMk cId="1205476290" sldId="274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5:18.388" v="48" actId="1076"/>
          <ac:spMkLst>
            <pc:docMk/>
            <pc:sldMk cId="1205476290" sldId="274"/>
            <ac:spMk id="10" creationId="{6736E56A-5833-EA76-9460-2627B7A5A7CD}"/>
          </ac:spMkLst>
        </pc:spChg>
        <pc:spChg chg="mod">
          <ac:chgData name="Elsa Healey" userId="S::elsa.healey_ahdb.org.uk#ext#@leafuk.onmicrosoft.com::2eef5b69-afa3-4fb7-b6dd-9e008b31f32b" providerId="AD" clId="Web-{120F8447-FCD5-7884-92FA-978526E0F241}" dt="2024-09-12T16:56:52.431" v="2" actId="20577"/>
          <ac:spMkLst>
            <pc:docMk/>
            <pc:sldMk cId="1205476290" sldId="274"/>
            <ac:spMk id="11" creationId="{B853917B-E0DC-A3EB-3CC3-05EFB0CB829B}"/>
          </ac:spMkLst>
        </pc:spChg>
        <pc:graphicFrameChg chg="mod modGraphic">
          <ac:chgData name="Elsa Healey" userId="S::elsa.healey_ahdb.org.uk#ext#@leafuk.onmicrosoft.com::2eef5b69-afa3-4fb7-b6dd-9e008b31f32b" providerId="AD" clId="Web-{120F8447-FCD5-7884-92FA-978526E0F241}" dt="2024-09-12T17:05:23.295" v="52"/>
          <ac:graphicFrameMkLst>
            <pc:docMk/>
            <pc:sldMk cId="1205476290" sldId="274"/>
            <ac:graphicFrameMk id="4" creationId="{DF3C5AE8-6B35-CF77-E54F-0C48FC4AE9DA}"/>
          </ac:graphicFrameMkLst>
        </pc:graphicFrame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5:03.231" v="40" actId="1076"/>
        <pc:sldMkLst>
          <pc:docMk/>
          <pc:sldMk cId="20464835" sldId="275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5:03.231" v="40" actId="1076"/>
          <ac:spMkLst>
            <pc:docMk/>
            <pc:sldMk cId="20464835" sldId="275"/>
            <ac:spMk id="26" creationId="{61F3F13F-9A23-CADD-EFA1-7E67F2CF659B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4:42.590" v="35" actId="1076"/>
        <pc:sldMkLst>
          <pc:docMk/>
          <pc:sldMk cId="3063119917" sldId="276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4:42.590" v="35" actId="1076"/>
          <ac:spMkLst>
            <pc:docMk/>
            <pc:sldMk cId="3063119917" sldId="276"/>
            <ac:spMk id="3" creationId="{BEA86389-83BB-22DD-BF20-A20C173492EA}"/>
          </ac:spMkLst>
        </pc:spChg>
      </pc:sldChg>
      <pc:sldChg chg="modSp">
        <pc:chgData name="Elsa Healey" userId="S::elsa.healey_ahdb.org.uk#ext#@leafuk.onmicrosoft.com::2eef5b69-afa3-4fb7-b6dd-9e008b31f32b" providerId="AD" clId="Web-{120F8447-FCD5-7884-92FA-978526E0F241}" dt="2024-09-12T17:04:53.840" v="36" actId="1076"/>
        <pc:sldMkLst>
          <pc:docMk/>
          <pc:sldMk cId="12695339" sldId="277"/>
        </pc:sldMkLst>
        <pc:spChg chg="mod">
          <ac:chgData name="Elsa Healey" userId="S::elsa.healey_ahdb.org.uk#ext#@leafuk.onmicrosoft.com::2eef5b69-afa3-4fb7-b6dd-9e008b31f32b" providerId="AD" clId="Web-{120F8447-FCD5-7884-92FA-978526E0F241}" dt="2024-09-12T17:04:53.840" v="36" actId="1076"/>
          <ac:spMkLst>
            <pc:docMk/>
            <pc:sldMk cId="12695339" sldId="277"/>
            <ac:spMk id="3" creationId="{BEA86389-83BB-22DD-BF20-A20C173492E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eafuk-my.sharepoint.com/personal/sam_wyman_leaf_eco/Documents/Desktop/boscast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Data'!$B$5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Data'!$B$5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Data'!$B$5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Data'!$B$5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Data'!$B$5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ED-4850-8A44-1F1CEF26423E}"/>
            </c:ext>
          </c:extLst>
        </c:ser>
        <c:ser>
          <c:idx val="2"/>
          <c:order val="2"/>
          <c:tx>
            <c:strRef>
              <c:f>'Boscastle Data'!$D$5</c:f>
              <c:strCache>
                <c:ptCount val="1"/>
                <c:pt idx="0">
                  <c:v>Through Flow 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Data'!$D$6:$D$22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14</c:v>
                </c:pt>
                <c:pt idx="12">
                  <c:v>18</c:v>
                </c:pt>
                <c:pt idx="13">
                  <c:v>25</c:v>
                </c:pt>
                <c:pt idx="14">
                  <c:v>24</c:v>
                </c:pt>
                <c:pt idx="15">
                  <c:v>16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DED-4850-8A44-1F1CEF2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3511596675415573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Data'!$E$6:$E$22</c:f>
              <c:strCach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12</c:v>
                </c:pt>
                <c:pt idx="7">
                  <c:v>15</c:v>
                </c:pt>
                <c:pt idx="8">
                  <c:v>24</c:v>
                </c:pt>
                <c:pt idx="9">
                  <c:v>35</c:v>
                </c:pt>
                <c:pt idx="10">
                  <c:v>40</c:v>
                </c:pt>
                <c:pt idx="11">
                  <c:v>50</c:v>
                </c:pt>
                <c:pt idx="12">
                  <c:v>45</c:v>
                </c:pt>
                <c:pt idx="13">
                  <c:v>35</c:v>
                </c:pt>
                <c:pt idx="14">
                  <c:v>30</c:v>
                </c:pt>
                <c:pt idx="15">
                  <c:v>28</c:v>
                </c:pt>
                <c:pt idx="16">
                  <c:v>24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0-4545-A119-1C816C430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250-4545-A119-1C816C4302D6}"/>
            </c:ext>
          </c:extLst>
        </c:ser>
        <c:ser>
          <c:idx val="2"/>
          <c:order val="2"/>
          <c:tx>
            <c:strRef>
              <c:f>'Boscastle Data'!$D$5</c:f>
              <c:strCache>
                <c:ptCount val="1"/>
                <c:pt idx="0">
                  <c:v>Through Flow </c:v>
                </c:pt>
              </c:strCache>
            </c:strRef>
          </c:tx>
          <c:spPr>
            <a:ln w="4762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Data'!$D$6:$D$22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68</c:v>
                </c:pt>
                <c:pt idx="15">
                  <c:v>64</c:v>
                </c:pt>
                <c:pt idx="16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250-4545-A119-1C816C430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Flood Hydrograph</a:t>
            </a:r>
          </a:p>
        </c:rich>
      </c:tx>
      <c:layout>
        <c:manualLayout>
          <c:xMode val="edge"/>
          <c:yMode val="edge"/>
          <c:x val="0.22434805183854653"/>
          <c:y val="2.846396615710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'Boscastle Data'!$E$6:$E$22</c:f>
              <c:strCach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12</c:v>
                </c:pt>
                <c:pt idx="7">
                  <c:v>15</c:v>
                </c:pt>
                <c:pt idx="8">
                  <c:v>24</c:v>
                </c:pt>
                <c:pt idx="9">
                  <c:v>35</c:v>
                </c:pt>
                <c:pt idx="10">
                  <c:v>40</c:v>
                </c:pt>
                <c:pt idx="11">
                  <c:v>50</c:v>
                </c:pt>
                <c:pt idx="12">
                  <c:v>45</c:v>
                </c:pt>
                <c:pt idx="13">
                  <c:v>35</c:v>
                </c:pt>
                <c:pt idx="14">
                  <c:v>30</c:v>
                </c:pt>
                <c:pt idx="15">
                  <c:v>28</c:v>
                </c:pt>
                <c:pt idx="16">
                  <c:v>24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Data'!$B$6:$B$22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6-498C-8B0A-D13DF21B7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4431744"/>
        <c:axId val="1659261536"/>
      </c:barChart>
      <c:lineChart>
        <c:grouping val="standard"/>
        <c:varyColors val="0"/>
        <c:ser>
          <c:idx val="1"/>
          <c:order val="1"/>
          <c:tx>
            <c:strRef>
              <c:f>'Boscastle Data'!$C$5</c:f>
              <c:strCache>
                <c:ptCount val="1"/>
                <c:pt idx="0">
                  <c:v>Discharge (Cumecs)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Data'!$C$6:$C$22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60</c:v>
                </c:pt>
                <c:pt idx="9">
                  <c:v>85</c:v>
                </c:pt>
                <c:pt idx="10">
                  <c:v>95</c:v>
                </c:pt>
                <c:pt idx="11">
                  <c:v>100</c:v>
                </c:pt>
                <c:pt idx="12">
                  <c:v>90</c:v>
                </c:pt>
                <c:pt idx="13">
                  <c:v>60</c:v>
                </c:pt>
                <c:pt idx="14">
                  <c:v>30</c:v>
                </c:pt>
                <c:pt idx="15">
                  <c:v>18</c:v>
                </c:pt>
                <c:pt idx="16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286-498C-8B0A-D13DF21B7DC5}"/>
            </c:ext>
          </c:extLst>
        </c:ser>
        <c:ser>
          <c:idx val="2"/>
          <c:order val="2"/>
          <c:tx>
            <c:strRef>
              <c:f>'Boscastle Data'!$D$5</c:f>
              <c:strCache>
                <c:ptCount val="1"/>
                <c:pt idx="0">
                  <c:v>Through Flow </c:v>
                </c:pt>
              </c:strCache>
            </c:strRef>
          </c:tx>
          <c:spPr>
            <a:ln w="4762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'Boscastle Data'!$A$6:$A$22</c:f>
              <c:numCache>
                <c:formatCode>h:mm</c:formatCode>
                <c:ptCount val="17"/>
                <c:pt idx="0">
                  <c:v>0.5</c:v>
                </c:pt>
                <c:pt idx="1">
                  <c:v>0.52083333333333337</c:v>
                </c:pt>
                <c:pt idx="2">
                  <c:v>0.54166666666666663</c:v>
                </c:pt>
                <c:pt idx="3">
                  <c:v>0.5625</c:v>
                </c:pt>
                <c:pt idx="4">
                  <c:v>0.58333333333333337</c:v>
                </c:pt>
                <c:pt idx="5">
                  <c:v>0.60416666666666696</c:v>
                </c:pt>
                <c:pt idx="6">
                  <c:v>0.625</c:v>
                </c:pt>
                <c:pt idx="7">
                  <c:v>0.64583333333333304</c:v>
                </c:pt>
                <c:pt idx="8">
                  <c:v>0.66666666666666696</c:v>
                </c:pt>
                <c:pt idx="9">
                  <c:v>0.6875</c:v>
                </c:pt>
                <c:pt idx="10">
                  <c:v>0.70833333333333404</c:v>
                </c:pt>
                <c:pt idx="11">
                  <c:v>0.72916666666666696</c:v>
                </c:pt>
                <c:pt idx="12">
                  <c:v>0.75</c:v>
                </c:pt>
                <c:pt idx="13">
                  <c:v>0.77083333333333404</c:v>
                </c:pt>
                <c:pt idx="14">
                  <c:v>0.79166666666666696</c:v>
                </c:pt>
                <c:pt idx="15">
                  <c:v>0.8125</c:v>
                </c:pt>
                <c:pt idx="16">
                  <c:v>0.83333333333333404</c:v>
                </c:pt>
              </c:numCache>
            </c:numRef>
          </c:cat>
          <c:val>
            <c:numRef>
              <c:f>'Boscastle Data'!$D$6:$D$22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68</c:v>
                </c:pt>
                <c:pt idx="15">
                  <c:v>64</c:v>
                </c:pt>
                <c:pt idx="16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86-498C-8B0A-D13DF21B7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93408"/>
        <c:axId val="2031629376"/>
      </c:lineChart>
      <c:catAx>
        <c:axId val="164443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261536"/>
        <c:crosses val="autoZero"/>
        <c:auto val="1"/>
        <c:lblAlgn val="ctr"/>
        <c:lblOffset val="100"/>
        <c:noMultiLvlLbl val="0"/>
      </c:catAx>
      <c:valAx>
        <c:axId val="1659261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31744"/>
        <c:crosses val="autoZero"/>
        <c:crossBetween val="between"/>
      </c:valAx>
      <c:valAx>
        <c:axId val="203162937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 algn="ctr" rtl="0">
                  <a:def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 (Cumecs)</a:t>
                </a:r>
              </a:p>
            </c:rich>
          </c:tx>
          <c:layout>
            <c:manualLayout>
              <c:xMode val="edge"/>
              <c:yMode val="edge"/>
              <c:x val="0.96147561999683373"/>
              <c:y val="0.36284047862425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 algn="ctr" rtl="0">
                <a:defRPr lang="en-GB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793408"/>
        <c:crosses val="max"/>
        <c:crossBetween val="between"/>
      </c:valAx>
      <c:catAx>
        <c:axId val="16467934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316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0.21994</cdr:x>
      <cdr:y>0.3709</cdr:y>
    </cdr:from>
    <cdr:to>
      <cdr:x>0.42582</cdr:x>
      <cdr:y>0.44695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D69177E-5B7B-FABF-95DE-FB1FA7779CCC}"/>
            </a:ext>
          </a:extLst>
        </cdr:cNvPr>
        <cdr:cNvSpPr txBox="1"/>
      </cdr:nvSpPr>
      <cdr:spPr>
        <a:xfrm xmlns:a="http://schemas.openxmlformats.org/drawingml/2006/main">
          <a:off x="2045005" y="2251457"/>
          <a:ext cx="1914329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solidFill>
                <a:srgbClr val="0090D4"/>
              </a:solidFill>
              <a:latin typeface="Arial" panose="020B0604020202020204" pitchFamily="34" charset="0"/>
              <a:cs typeface="Arial" panose="020B0604020202020204" pitchFamily="34" charset="0"/>
            </a:rPr>
            <a:t>Rising limb</a:t>
          </a:r>
        </a:p>
      </cdr:txBody>
    </cdr:sp>
  </cdr:relSizeAnchor>
  <cdr:relSizeAnchor xmlns:cdr="http://schemas.openxmlformats.org/drawingml/2006/chartDrawing">
    <cdr:from>
      <cdr:x>0.42644</cdr:x>
      <cdr:y>0.17293</cdr:y>
    </cdr:from>
    <cdr:to>
      <cdr:x>0.48844</cdr:x>
      <cdr:y>0.75386</cdr:y>
    </cdr:to>
    <cdr:sp macro="" textlink="">
      <cdr:nvSpPr>
        <cdr:cNvPr id="4" name="Left Brace 3">
          <a:extLst xmlns:a="http://schemas.openxmlformats.org/drawingml/2006/main">
            <a:ext uri="{FF2B5EF4-FFF2-40B4-BE49-F238E27FC236}">
              <a16:creationId xmlns:a16="http://schemas.microsoft.com/office/drawing/2014/main" id="{7796C6C0-FBD6-8371-DE61-CAA12F102B94}"/>
            </a:ext>
          </a:extLst>
        </cdr:cNvPr>
        <cdr:cNvSpPr/>
      </cdr:nvSpPr>
      <cdr:spPr>
        <a:xfrm xmlns:a="http://schemas.openxmlformats.org/drawingml/2006/main" rot="1617689">
          <a:off x="3965065" y="1049733"/>
          <a:ext cx="576470" cy="3526415"/>
        </a:xfrm>
        <a:prstGeom xmlns:a="http://schemas.openxmlformats.org/drawingml/2006/main" prst="leftBrace">
          <a:avLst>
            <a:gd name="adj1" fmla="val 8333"/>
            <a:gd name="adj2" fmla="val 51493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0.31579</cdr:x>
      <cdr:y>0.59885</cdr:y>
    </cdr:from>
    <cdr:to>
      <cdr:x>0.6215</cdr:x>
      <cdr:y>0.59885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2B97AE0-F6C0-4BDE-BC47-7A944591D0A4}"/>
            </a:ext>
          </a:extLst>
        </cdr:cNvPr>
        <cdr:cNvCxnSpPr/>
      </cdr:nvCxnSpPr>
      <cdr:spPr>
        <a:xfrm xmlns:a="http://schemas.openxmlformats.org/drawingml/2006/main">
          <a:off x="2936213" y="3635228"/>
          <a:ext cx="2842591" cy="0"/>
        </a:xfrm>
        <a:prstGeom xmlns:a="http://schemas.openxmlformats.org/drawingml/2006/main" prst="straightConnector1">
          <a:avLst/>
        </a:prstGeom>
        <a:ln xmlns:a="http://schemas.openxmlformats.org/drawingml/2006/main" w="412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0.57603</cdr:x>
      <cdr:y>0.81005</cdr:y>
    </cdr:from>
    <cdr:to>
      <cdr:x>1</cdr:x>
      <cdr:y>0.8861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90C15E4-1144-0BE8-D9E3-3B4DEF4E00CA}"/>
            </a:ext>
          </a:extLst>
        </cdr:cNvPr>
        <cdr:cNvSpPr txBox="1"/>
      </cdr:nvSpPr>
      <cdr:spPr>
        <a:xfrm xmlns:a="http://schemas.openxmlformats.org/drawingml/2006/main">
          <a:off x="5355953" y="4917251"/>
          <a:ext cx="39421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solidFill>
                <a:srgbClr val="0090D4"/>
              </a:solidFill>
              <a:latin typeface="Arial" panose="020B0604020202020204" pitchFamily="34" charset="0"/>
              <a:cs typeface="Arial" panose="020B0604020202020204" pitchFamily="34" charset="0"/>
            </a:rPr>
            <a:t>Base flow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2AEEC-1FC4-F0D1-DD1D-53B7354B1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3F7F4-9B8E-3BA4-3694-88E9F10B19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FDC0-AF0F-1C47-BB4F-B251CA9CF76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DE23-840D-273F-E0C5-3485D7F5B2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C6B5E-0933-C659-77AF-241DDC353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7269-DFC1-A04E-A95B-410F28C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4E83-8916-2047-94F1-2197291E431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08366-E7B7-6348-9AC8-2FA06116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08366-E7B7-6348-9AC8-2FA061167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2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08366-E7B7-6348-9AC8-2FA061167B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7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46591A-EA90-53CF-C1F1-531308208A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50B1F-A7CE-9046-C2BF-E4AC46489B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F23C7633-F30F-416F-10E7-DDD20D26DF21}"/>
              </a:ext>
            </a:extLst>
          </p:cNvPr>
          <p:cNvSpPr txBox="1">
            <a:spLocks/>
          </p:cNvSpPr>
          <p:nvPr userDrawn="1"/>
        </p:nvSpPr>
        <p:spPr>
          <a:xfrm>
            <a:off x="295729" y="2713384"/>
            <a:ext cx="10872262" cy="36277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0290D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29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E18C9F8-081D-055A-C3FD-7F6CD1E6894C}"/>
              </a:ext>
            </a:extLst>
          </p:cNvPr>
          <p:cNvSpPr txBox="1">
            <a:spLocks/>
          </p:cNvSpPr>
          <p:nvPr userDrawn="1"/>
        </p:nvSpPr>
        <p:spPr>
          <a:xfrm>
            <a:off x="295729" y="2031735"/>
            <a:ext cx="10872262" cy="7963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0" kern="1200">
                <a:solidFill>
                  <a:srgbClr val="0290D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2D08C-B570-1434-CA7E-CC8E718051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7F977-1664-34D4-A803-EE8CA29368FB}"/>
              </a:ext>
            </a:extLst>
          </p:cNvPr>
          <p:cNvSpPr txBox="1"/>
          <p:nvPr/>
        </p:nvSpPr>
        <p:spPr>
          <a:xfrm>
            <a:off x="1262270" y="2995568"/>
            <a:ext cx="100531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/>
                <a:cs typeface="Arial"/>
              </a:rPr>
              <a:t>Factors Influencing Variations in Runoff: Soil Structure and Infiltration</a:t>
            </a:r>
            <a:endParaRPr lang="en-US">
              <a:solidFill>
                <a:schemeClr val="bg1"/>
              </a:solidFill>
            </a:endParaRPr>
          </a:p>
          <a:p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F682A-18C8-095C-CF96-967824A1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17322"/>
              </p:ext>
            </p:extLst>
          </p:nvPr>
        </p:nvGraphicFramePr>
        <p:xfrm>
          <a:off x="1268039" y="787685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69177E-5B7B-FABF-95DE-FB1FA7779CCC}"/>
              </a:ext>
            </a:extLst>
          </p:cNvPr>
          <p:cNvSpPr txBox="1"/>
          <p:nvPr/>
        </p:nvSpPr>
        <p:spPr>
          <a:xfrm>
            <a:off x="2131822" y="1568511"/>
            <a:ext cx="3841595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The river discharge is monitored. This is recorded in cubic metres per second or </a:t>
            </a:r>
            <a:r>
              <a:rPr lang="en-GB" sz="2400" dirty="0" err="1">
                <a:solidFill>
                  <a:srgbClr val="0090D4"/>
                </a:solidFill>
                <a:latin typeface="Arial"/>
                <a:cs typeface="Arial"/>
              </a:rPr>
              <a:t>cumecs</a:t>
            </a:r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 (m</a:t>
            </a:r>
            <a:r>
              <a:rPr lang="en-GB" sz="2400" baseline="30000" dirty="0">
                <a:solidFill>
                  <a:srgbClr val="0090D4"/>
                </a:solidFill>
                <a:latin typeface="Arial"/>
                <a:cs typeface="Arial"/>
              </a:rPr>
              <a:t>3</a:t>
            </a:r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/s).</a:t>
            </a:r>
            <a:endParaRPr lang="en-GB" sz="2400" dirty="0">
              <a:solidFill>
                <a:srgbClr val="009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F682A-18C8-095C-CF96-967824A1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15171"/>
              </p:ext>
            </p:extLst>
          </p:nvPr>
        </p:nvGraphicFramePr>
        <p:xfrm>
          <a:off x="1268039" y="787685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69177E-5B7B-FABF-95DE-FB1FA7779CCC}"/>
              </a:ext>
            </a:extLst>
          </p:cNvPr>
          <p:cNvSpPr txBox="1"/>
          <p:nvPr/>
        </p:nvSpPr>
        <p:spPr>
          <a:xfrm>
            <a:off x="6199068" y="1580684"/>
            <a:ext cx="39421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discharge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30D43-7128-C3C6-D54C-8C75E9F4CE60}"/>
              </a:ext>
            </a:extLst>
          </p:cNvPr>
          <p:cNvCxnSpPr/>
          <p:nvPr/>
        </p:nvCxnSpPr>
        <p:spPr>
          <a:xfrm>
            <a:off x="7245626" y="2196548"/>
            <a:ext cx="0" cy="40253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73120B-5972-8CBC-8E05-3B953A14AC94}"/>
              </a:ext>
            </a:extLst>
          </p:cNvPr>
          <p:cNvSpPr txBox="1"/>
          <p:nvPr/>
        </p:nvSpPr>
        <p:spPr>
          <a:xfrm>
            <a:off x="2992651" y="2326119"/>
            <a:ext cx="39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rainfall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5B1A96-C74A-8C2B-11B5-5239B02E474E}"/>
              </a:ext>
            </a:extLst>
          </p:cNvPr>
          <p:cNvCxnSpPr>
            <a:cxnSpLocks/>
          </p:cNvCxnSpPr>
          <p:nvPr/>
        </p:nvCxnSpPr>
        <p:spPr>
          <a:xfrm>
            <a:off x="4036154" y="3031435"/>
            <a:ext cx="0" cy="278295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5000C2-E756-8AE8-53AC-C4E574E9449C}"/>
              </a:ext>
            </a:extLst>
          </p:cNvPr>
          <p:cNvSpPr txBox="1"/>
          <p:nvPr/>
        </p:nvSpPr>
        <p:spPr>
          <a:xfrm>
            <a:off x="4884166" y="3839384"/>
            <a:ext cx="1513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time </a:t>
            </a:r>
          </a:p>
        </p:txBody>
      </p:sp>
    </p:spTree>
    <p:extLst>
      <p:ext uri="{BB962C8B-B14F-4D97-AF65-F5344CB8AC3E}">
        <p14:creationId xmlns:p14="http://schemas.microsoft.com/office/powerpoint/2010/main" val="21912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F682A-18C8-095C-CF96-967824A165B8}"/>
              </a:ext>
            </a:extLst>
          </p:cNvPr>
          <p:cNvGraphicFramePr>
            <a:graphicFrameLocks noGrp="1"/>
          </p:cNvGraphicFramePr>
          <p:nvPr/>
        </p:nvGraphicFramePr>
        <p:xfrm>
          <a:off x="1268039" y="787685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0C15E4-1144-0BE8-D9E3-3B4DEF4E00CA}"/>
              </a:ext>
            </a:extLst>
          </p:cNvPr>
          <p:cNvSpPr txBox="1"/>
          <p:nvPr/>
        </p:nvSpPr>
        <p:spPr>
          <a:xfrm>
            <a:off x="6096000" y="3822842"/>
            <a:ext cx="39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runoff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686BE-AE86-A31B-66CE-FAF30A581609}"/>
              </a:ext>
            </a:extLst>
          </p:cNvPr>
          <p:cNvSpPr txBox="1"/>
          <p:nvPr/>
        </p:nvSpPr>
        <p:spPr>
          <a:xfrm>
            <a:off x="2131823" y="1568511"/>
            <a:ext cx="353348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 graph, much of the river discharge results from surface runoff. Base flow is water reaching the river as a result of groundwater flow.</a:t>
            </a:r>
          </a:p>
        </p:txBody>
      </p:sp>
    </p:spTree>
    <p:extLst>
      <p:ext uri="{BB962C8B-B14F-4D97-AF65-F5344CB8AC3E}">
        <p14:creationId xmlns:p14="http://schemas.microsoft.com/office/powerpoint/2010/main" val="27765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2D89F3-60B1-942E-B970-8EFC4CDF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5485"/>
              </p:ext>
            </p:extLst>
          </p:nvPr>
        </p:nvGraphicFramePr>
        <p:xfrm>
          <a:off x="1446944" y="393842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0C1135-BE62-8968-4C16-BC90524B26AE}"/>
              </a:ext>
            </a:extLst>
          </p:cNvPr>
          <p:cNvSpPr txBox="1"/>
          <p:nvPr/>
        </p:nvSpPr>
        <p:spPr>
          <a:xfrm>
            <a:off x="2261032" y="1518816"/>
            <a:ext cx="353348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green line shows how the discharge might look if runoff were less. There is a longer </a:t>
            </a:r>
            <a:r>
              <a:rPr lang="en-GB" sz="2400" b="1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</a:t>
            </a:r>
            <a:r>
              <a:rPr lang="en-GB" sz="2400" b="1" dirty="0">
                <a:solidFill>
                  <a:srgbClr val="029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lower </a:t>
            </a:r>
            <a:r>
              <a:rPr lang="en-GB" sz="2400" b="1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discharge. </a:t>
            </a:r>
          </a:p>
        </p:txBody>
      </p:sp>
    </p:spTree>
    <p:extLst>
      <p:ext uri="{BB962C8B-B14F-4D97-AF65-F5344CB8AC3E}">
        <p14:creationId xmlns:p14="http://schemas.microsoft.com/office/powerpoint/2010/main" val="14282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86389-83BB-22DD-BF20-A20C173492EA}"/>
              </a:ext>
            </a:extLst>
          </p:cNvPr>
          <p:cNvSpPr txBox="1"/>
          <p:nvPr/>
        </p:nvSpPr>
        <p:spPr>
          <a:xfrm>
            <a:off x="1103071" y="1561464"/>
            <a:ext cx="998438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800" dirty="0">
                <a:solidFill>
                  <a:srgbClr val="0090D4"/>
                </a:solidFill>
                <a:latin typeface="Arial"/>
                <a:cs typeface="Arial"/>
              </a:rPr>
              <a:t>Many natural factors influence runoff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F1687-5797-FAD5-91B3-E57A155FC344}"/>
              </a:ext>
            </a:extLst>
          </p:cNvPr>
          <p:cNvSpPr txBox="1"/>
          <p:nvPr/>
        </p:nvSpPr>
        <p:spPr>
          <a:xfrm>
            <a:off x="718584" y="2468693"/>
            <a:ext cx="10107912" cy="2805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Size and shape of the drainage basin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,</a:t>
            </a: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 e.g. small steep-sided basins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, </a:t>
            </a: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tend towards shorter lag times as the water reaches the river channel more quickly</a:t>
            </a: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Rock and soil type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,</a:t>
            </a: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 e.g. permeable rocks and soils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,</a:t>
            </a: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 will have increased storage capacity. This results in a longer lag time</a:t>
            </a:r>
          </a:p>
          <a:p>
            <a:pPr marL="34290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Seasonal variations also play a role. For example, in the winter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, </a:t>
            </a: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deciduous woodlands intercept less rainfall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 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1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86389-83BB-22DD-BF20-A20C173492EA}"/>
              </a:ext>
            </a:extLst>
          </p:cNvPr>
          <p:cNvSpPr txBox="1"/>
          <p:nvPr/>
        </p:nvSpPr>
        <p:spPr>
          <a:xfrm>
            <a:off x="1103071" y="1561464"/>
            <a:ext cx="998438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800" dirty="0">
                <a:solidFill>
                  <a:srgbClr val="0090D4"/>
                </a:solidFill>
                <a:latin typeface="Arial"/>
                <a:cs typeface="Arial"/>
              </a:rPr>
              <a:t>Human factors also influence runoff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F1687-5797-FAD5-91B3-E57A155FC344}"/>
              </a:ext>
            </a:extLst>
          </p:cNvPr>
          <p:cNvSpPr txBox="1"/>
          <p:nvPr/>
        </p:nvSpPr>
        <p:spPr>
          <a:xfrm>
            <a:off x="718584" y="2468693"/>
            <a:ext cx="10107912" cy="2805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Deforestation reduces interception</a:t>
            </a:r>
          </a:p>
          <a:p>
            <a:pPr marL="34290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Removal of organic matter and exposure of the soil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 </a:t>
            </a:r>
            <a:endParaRPr lang="en-GB" sz="2400">
              <a:solidFill>
                <a:srgbClr val="0290D1"/>
              </a:solidFill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Water reaching the soil surface rapidly is more prone to runoff and infiltration is reduced</a:t>
            </a:r>
          </a:p>
          <a:p>
            <a:pPr marL="34290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The construction of impermeable surfaces such as roads prevents infiltration and increases the rate at which water reaches water courses</a:t>
            </a: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 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artoon of a person's foot&#10;&#10;Description automatically generated">
            <a:extLst>
              <a:ext uri="{FF2B5EF4-FFF2-40B4-BE49-F238E27FC236}">
                <a16:creationId xmlns:a16="http://schemas.microsoft.com/office/drawing/2014/main" id="{8468B6FC-FA61-73A8-2409-91336323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4" y="1758507"/>
            <a:ext cx="8804795" cy="49526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EC9FE-B8A4-4D93-3FEC-9BEDA3CC3333}"/>
              </a:ext>
            </a:extLst>
          </p:cNvPr>
          <p:cNvGrpSpPr/>
          <p:nvPr/>
        </p:nvGrpSpPr>
        <p:grpSpPr>
          <a:xfrm>
            <a:off x="5895848" y="2853322"/>
            <a:ext cx="2147749" cy="526773"/>
            <a:chOff x="5895848" y="2853322"/>
            <a:chExt cx="2147749" cy="526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73F8E-B98E-6B36-F429-456D1E3BDC2C}"/>
                </a:ext>
              </a:extLst>
            </p:cNvPr>
            <p:cNvSpPr txBox="1"/>
            <p:nvPr/>
          </p:nvSpPr>
          <p:spPr>
            <a:xfrm>
              <a:off x="6085589" y="2900643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3737AF3-3FA6-38D0-E33F-E99CD5223F7A}"/>
                </a:ext>
              </a:extLst>
            </p:cNvPr>
            <p:cNvSpPr/>
            <p:nvPr/>
          </p:nvSpPr>
          <p:spPr>
            <a:xfrm rot="1433632">
              <a:off x="5895848" y="2853322"/>
              <a:ext cx="153530" cy="5267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09F80D-7B66-1D01-0270-EE77B6E7ACA4}"/>
              </a:ext>
            </a:extLst>
          </p:cNvPr>
          <p:cNvGrpSpPr/>
          <p:nvPr/>
        </p:nvGrpSpPr>
        <p:grpSpPr>
          <a:xfrm>
            <a:off x="2842478" y="3165253"/>
            <a:ext cx="1958008" cy="526773"/>
            <a:chOff x="6361387" y="2844801"/>
            <a:chExt cx="1958008" cy="5267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A9A29-FA8A-23CE-966D-9B8102A6CE9A}"/>
                </a:ext>
              </a:extLst>
            </p:cNvPr>
            <p:cNvSpPr txBox="1"/>
            <p:nvPr/>
          </p:nvSpPr>
          <p:spPr>
            <a:xfrm>
              <a:off x="6361387" y="2904725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Transpiration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60CEE83A-E623-9EF0-52AF-8CA5C7E214B0}"/>
                </a:ext>
              </a:extLst>
            </p:cNvPr>
            <p:cNvSpPr/>
            <p:nvPr/>
          </p:nvSpPr>
          <p:spPr>
            <a:xfrm rot="10800000">
              <a:off x="7621983" y="2844801"/>
              <a:ext cx="153530" cy="526773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CB2A62-B570-FE03-CE34-9F5E2B8656C3}"/>
              </a:ext>
            </a:extLst>
          </p:cNvPr>
          <p:cNvSpPr txBox="1"/>
          <p:nvPr/>
        </p:nvSpPr>
        <p:spPr>
          <a:xfrm>
            <a:off x="6562771" y="4337567"/>
            <a:ext cx="1958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discharge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30EA-479F-96CB-5642-28A5E9BAFB33}"/>
              </a:ext>
            </a:extLst>
          </p:cNvPr>
          <p:cNvSpPr txBox="1"/>
          <p:nvPr/>
        </p:nvSpPr>
        <p:spPr>
          <a:xfrm>
            <a:off x="949106" y="2726709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391DED9-3C0C-938F-0AB7-33370EFD439A}"/>
              </a:ext>
            </a:extLst>
          </p:cNvPr>
          <p:cNvSpPr/>
          <p:nvPr/>
        </p:nvSpPr>
        <p:spPr>
          <a:xfrm rot="10800000">
            <a:off x="4103074" y="3165254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52C459F-F642-F768-8132-86E0C119D643}"/>
              </a:ext>
            </a:extLst>
          </p:cNvPr>
          <p:cNvSpPr/>
          <p:nvPr/>
        </p:nvSpPr>
        <p:spPr>
          <a:xfrm rot="10800000">
            <a:off x="2032018" y="2638480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66958-597D-2FB2-4568-35CD22B18F3C}"/>
              </a:ext>
            </a:extLst>
          </p:cNvPr>
          <p:cNvSpPr txBox="1"/>
          <p:nvPr/>
        </p:nvSpPr>
        <p:spPr>
          <a:xfrm>
            <a:off x="9353693" y="5091120"/>
            <a:ext cx="27299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3F13F-9A23-CADD-EFA1-7E67F2CF659B}"/>
              </a:ext>
            </a:extLst>
          </p:cNvPr>
          <p:cNvSpPr txBox="1"/>
          <p:nvPr/>
        </p:nvSpPr>
        <p:spPr>
          <a:xfrm>
            <a:off x="1747280" y="383293"/>
            <a:ext cx="761185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90D4"/>
                </a:solidFill>
                <a:latin typeface="Arial"/>
                <a:cs typeface="Arial"/>
              </a:rPr>
              <a:t>How could the farmland within this imagined drainage basin be managed to reduce runoff decreasing peak flow in the river channel?</a:t>
            </a:r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366-4555-77AA-8058-F0CB7BC6816C}"/>
              </a:ext>
            </a:extLst>
          </p:cNvPr>
          <p:cNvSpPr txBox="1"/>
          <p:nvPr/>
        </p:nvSpPr>
        <p:spPr>
          <a:xfrm>
            <a:off x="4580512" y="3516509"/>
            <a:ext cx="255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Interception storage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A5002-CD34-393A-6C85-197B0648FB66}"/>
              </a:ext>
            </a:extLst>
          </p:cNvPr>
          <p:cNvSpPr txBox="1"/>
          <p:nvPr/>
        </p:nvSpPr>
        <p:spPr>
          <a:xfrm>
            <a:off x="4174287" y="3986977"/>
            <a:ext cx="16889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storage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11C0A-12A8-CF8B-746C-55C4CA29CB1B}"/>
              </a:ext>
            </a:extLst>
          </p:cNvPr>
          <p:cNvSpPr txBox="1"/>
          <p:nvPr/>
        </p:nvSpPr>
        <p:spPr>
          <a:xfrm>
            <a:off x="1359837" y="4458991"/>
            <a:ext cx="14978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Soil storage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36CC-A1FC-BC73-715E-27F717A35AF9}"/>
              </a:ext>
            </a:extLst>
          </p:cNvPr>
          <p:cNvSpPr txBox="1"/>
          <p:nvPr/>
        </p:nvSpPr>
        <p:spPr>
          <a:xfrm>
            <a:off x="4020797" y="5914616"/>
            <a:ext cx="1958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storage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AD356-EA05-007E-FC3D-2EF0FD3F2FFF}"/>
              </a:ext>
            </a:extLst>
          </p:cNvPr>
          <p:cNvSpPr txBox="1"/>
          <p:nvPr/>
        </p:nvSpPr>
        <p:spPr>
          <a:xfrm>
            <a:off x="4372810" y="4458991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storage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7ACC3-58AE-C2B7-16EC-5B91FCB16D6A}"/>
              </a:ext>
            </a:extLst>
          </p:cNvPr>
          <p:cNvSpPr txBox="1"/>
          <p:nvPr/>
        </p:nvSpPr>
        <p:spPr>
          <a:xfrm>
            <a:off x="894547" y="6207801"/>
            <a:ext cx="17125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flow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381207D-EE55-072E-18DB-85243A8FBE55}"/>
              </a:ext>
            </a:extLst>
          </p:cNvPr>
          <p:cNvSpPr/>
          <p:nvPr/>
        </p:nvSpPr>
        <p:spPr>
          <a:xfrm rot="16200000">
            <a:off x="1625074" y="5717780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FB2F4-0113-048A-E423-730DDF0C8DA8}"/>
              </a:ext>
            </a:extLst>
          </p:cNvPr>
          <p:cNvSpPr txBox="1"/>
          <p:nvPr/>
        </p:nvSpPr>
        <p:spPr>
          <a:xfrm>
            <a:off x="6562771" y="5027977"/>
            <a:ext cx="1362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flow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AFE223-FD07-C403-2396-1BBA57FF89F6}"/>
              </a:ext>
            </a:extLst>
          </p:cNvPr>
          <p:cNvSpPr txBox="1"/>
          <p:nvPr/>
        </p:nvSpPr>
        <p:spPr>
          <a:xfrm>
            <a:off x="3062145" y="4991939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flow (in soil)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53B2B0-A583-890E-7F6F-AEBEA5BBB4D7}"/>
              </a:ext>
            </a:extLst>
          </p:cNvPr>
          <p:cNvSpPr/>
          <p:nvPr/>
        </p:nvSpPr>
        <p:spPr>
          <a:xfrm rot="16200000">
            <a:off x="3767345" y="4550987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9F32F-A2EE-3265-7393-63FEC60B01F5}"/>
              </a:ext>
            </a:extLst>
          </p:cNvPr>
          <p:cNvSpPr txBox="1"/>
          <p:nvPr/>
        </p:nvSpPr>
        <p:spPr>
          <a:xfrm>
            <a:off x="3220737" y="5564868"/>
            <a:ext cx="25360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Interflow (in permeable rock)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89B0AEC-A254-01F8-5390-5B50BC2793C7}"/>
              </a:ext>
            </a:extLst>
          </p:cNvPr>
          <p:cNvSpPr/>
          <p:nvPr/>
        </p:nvSpPr>
        <p:spPr>
          <a:xfrm rot="16200000">
            <a:off x="3925937" y="5123916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DB03A9-4042-FEE0-CAAC-2410310AD920}"/>
              </a:ext>
            </a:extLst>
          </p:cNvPr>
          <p:cNvSpPr txBox="1"/>
          <p:nvPr/>
        </p:nvSpPr>
        <p:spPr>
          <a:xfrm>
            <a:off x="894547" y="3230657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runoff 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85A10A-A286-4D95-ADFE-6FD74ABA897D}"/>
              </a:ext>
            </a:extLst>
          </p:cNvPr>
          <p:cNvSpPr/>
          <p:nvPr/>
        </p:nvSpPr>
        <p:spPr>
          <a:xfrm rot="17826114">
            <a:off x="728897" y="313536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D0E7D-A9DC-7244-C5DC-D54C3710F484}"/>
              </a:ext>
            </a:extLst>
          </p:cNvPr>
          <p:cNvSpPr txBox="1"/>
          <p:nvPr/>
        </p:nvSpPr>
        <p:spPr>
          <a:xfrm>
            <a:off x="1628973" y="3722871"/>
            <a:ext cx="9908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 (into soil)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CCC23A2-3E57-2EBB-240D-8A3A33BA1857}"/>
              </a:ext>
            </a:extLst>
          </p:cNvPr>
          <p:cNvSpPr/>
          <p:nvPr/>
        </p:nvSpPr>
        <p:spPr>
          <a:xfrm>
            <a:off x="2465465" y="3705394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DEABB-F064-2F36-824E-5A165E49A51A}"/>
              </a:ext>
            </a:extLst>
          </p:cNvPr>
          <p:cNvSpPr txBox="1"/>
          <p:nvPr/>
        </p:nvSpPr>
        <p:spPr>
          <a:xfrm>
            <a:off x="2779731" y="3659410"/>
            <a:ext cx="124106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/>
                <a:cs typeface="Arial"/>
              </a:rPr>
              <a:t>Throughflow &amp; Stem flow 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906A8AC-ED87-52A8-7C69-6E999BD5AA3E}"/>
              </a:ext>
            </a:extLst>
          </p:cNvPr>
          <p:cNvSpPr/>
          <p:nvPr/>
        </p:nvSpPr>
        <p:spPr>
          <a:xfrm>
            <a:off x="4004741" y="378211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140C3-691D-ADB1-AA4B-4223E0E2F6CE}"/>
              </a:ext>
            </a:extLst>
          </p:cNvPr>
          <p:cNvSpPr txBox="1"/>
          <p:nvPr/>
        </p:nvSpPr>
        <p:spPr>
          <a:xfrm>
            <a:off x="800741" y="5000655"/>
            <a:ext cx="1198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Percolation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C51D387-CE98-8BBC-4011-B75B57B8ACAB}"/>
              </a:ext>
            </a:extLst>
          </p:cNvPr>
          <p:cNvSpPr/>
          <p:nvPr/>
        </p:nvSpPr>
        <p:spPr>
          <a:xfrm>
            <a:off x="2035519" y="5033962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83D53C-87FA-B6FD-F43C-F5EF9BA0E45D}"/>
              </a:ext>
            </a:extLst>
          </p:cNvPr>
          <p:cNvSpPr txBox="1"/>
          <p:nvPr/>
        </p:nvSpPr>
        <p:spPr>
          <a:xfrm>
            <a:off x="6149482" y="4677924"/>
            <a:ext cx="16889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storage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1C34252-1351-AF68-1B4A-594524D47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34156"/>
              </p:ext>
            </p:extLst>
          </p:nvPr>
        </p:nvGraphicFramePr>
        <p:xfrm>
          <a:off x="7719139" y="1370420"/>
          <a:ext cx="4506685" cy="322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3C5AE8-6B35-CF77-E54F-0C48FC4A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77604"/>
              </p:ext>
            </p:extLst>
          </p:nvPr>
        </p:nvGraphicFramePr>
        <p:xfrm>
          <a:off x="813352" y="1743396"/>
          <a:ext cx="1056529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648">
                  <a:extLst>
                    <a:ext uri="{9D8B030D-6E8A-4147-A177-3AD203B41FA5}">
                      <a16:colId xmlns:a16="http://schemas.microsoft.com/office/drawing/2014/main" val="222008363"/>
                    </a:ext>
                  </a:extLst>
                </a:gridCol>
                <a:gridCol w="5282648">
                  <a:extLst>
                    <a:ext uri="{9D8B030D-6E8A-4147-A177-3AD203B41FA5}">
                      <a16:colId xmlns:a16="http://schemas.microsoft.com/office/drawing/2014/main" val="1423653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/>
                          <a:cs typeface="Arial"/>
                        </a:rPr>
                        <a:t>Improving soil 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interception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3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Well-managed soils with good structures allow more infiltration*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farming practices can help avoid soil compaction or other forms of damage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Farms can monitor and assess their soil structures and change their management accordingly*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example, a farmer may reduce livestock access to areas where soil compaction is detected.  Or, may seek strategies to reduce or optimise tillage (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mechanical preparation of land, e.g. ploughing).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Farming practices that decrease the exposure of bare soil will help reduce runoff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might include the use of cover crops. These non-cash crops are often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grown over a single winter to cover bare soil and stubble. They protect the soil before the establishment of the next cash crop. 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35986"/>
                  </a:ext>
                </a:extLst>
              </a:tr>
            </a:tbl>
          </a:graphicData>
        </a:graphic>
      </p:graphicFrame>
      <p:pic>
        <p:nvPicPr>
          <p:cNvPr id="6" name="Graphic 5" descr="Plant With Roots with solid fill">
            <a:extLst>
              <a:ext uri="{FF2B5EF4-FFF2-40B4-BE49-F238E27FC236}">
                <a16:creationId xmlns:a16="http://schemas.microsoft.com/office/drawing/2014/main" id="{B57181CA-690C-FF6B-0679-F25858D2B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5851" y="4562061"/>
            <a:ext cx="1033670" cy="1033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6E56A-5833-EA76-9460-2627B7A5A7CD}"/>
              </a:ext>
            </a:extLst>
          </p:cNvPr>
          <p:cNvSpPr txBox="1"/>
          <p:nvPr/>
        </p:nvSpPr>
        <p:spPr>
          <a:xfrm>
            <a:off x="1779999" y="758238"/>
            <a:ext cx="84906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solidFill>
                  <a:srgbClr val="0090D4"/>
                </a:solidFill>
                <a:latin typeface="Arial"/>
                <a:cs typeface="Arial"/>
              </a:rPr>
              <a:t>Some key management strategies include…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3917B-E0DC-A3EB-3CC3-05EFB0CB829B}"/>
              </a:ext>
            </a:extLst>
          </p:cNvPr>
          <p:cNvSpPr txBox="1"/>
          <p:nvPr/>
        </p:nvSpPr>
        <p:spPr>
          <a:xfrm>
            <a:off x="817754" y="6202044"/>
            <a:ext cx="796869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dirty="0">
                <a:solidFill>
                  <a:srgbClr val="0090D4"/>
                </a:solidFill>
                <a:latin typeface="Arial"/>
                <a:cs typeface="Arial"/>
              </a:rPr>
              <a:t>*option for practical field study </a:t>
            </a:r>
          </a:p>
        </p:txBody>
      </p:sp>
    </p:spTree>
    <p:extLst>
      <p:ext uri="{BB962C8B-B14F-4D97-AF65-F5344CB8AC3E}">
        <p14:creationId xmlns:p14="http://schemas.microsoft.com/office/powerpoint/2010/main" val="120547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9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86389-83BB-22DD-BF20-A20C173492EA}"/>
              </a:ext>
            </a:extLst>
          </p:cNvPr>
          <p:cNvSpPr txBox="1"/>
          <p:nvPr/>
        </p:nvSpPr>
        <p:spPr>
          <a:xfrm>
            <a:off x="842112" y="1582341"/>
            <a:ext cx="666193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800" dirty="0">
                <a:solidFill>
                  <a:srgbClr val="0090D4"/>
                </a:solidFill>
                <a:latin typeface="Arial"/>
                <a:cs typeface="Arial"/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F1687-5797-FAD5-91B3-E57A155FC344}"/>
              </a:ext>
            </a:extLst>
          </p:cNvPr>
          <p:cNvSpPr txBox="1"/>
          <p:nvPr/>
        </p:nvSpPr>
        <p:spPr>
          <a:xfrm>
            <a:off x="718584" y="2468693"/>
            <a:ext cx="6413841" cy="4091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To understand drainage basins as open systems – stores and flows </a:t>
            </a: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The interpretation of flood hydrographs </a:t>
            </a:r>
            <a:endParaRPr lang="en-GB" sz="2400">
              <a:solidFill>
                <a:srgbClr val="0290D1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To consider factors influencing runoff variation</a:t>
            </a:r>
            <a:endParaRPr lang="en-GB" sz="2400">
              <a:solidFill>
                <a:srgbClr val="0290D1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effectLst/>
                <a:latin typeface="Arial"/>
                <a:ea typeface="+mj-ea"/>
                <a:cs typeface="Times New Roman"/>
              </a:rPr>
              <a:t>To understand human-induced changes in the water cycle (including farming practices and land use change)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290D1"/>
                </a:solidFill>
                <a:latin typeface="Arial"/>
                <a:ea typeface="+mj-ea"/>
                <a:cs typeface="Times New Roman"/>
              </a:rPr>
              <a:t>To consider to role soil structure plays in infiltration and runoff 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136A2-BB70-0B55-354C-78A0F2C3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43" y="1877391"/>
            <a:ext cx="4572000" cy="367030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78140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3C304-84BF-54C4-D8EF-B41CF62F1692}"/>
              </a:ext>
            </a:extLst>
          </p:cNvPr>
          <p:cNvSpPr/>
          <p:nvPr/>
        </p:nvSpPr>
        <p:spPr>
          <a:xfrm>
            <a:off x="288758" y="1925053"/>
            <a:ext cx="2177716" cy="167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ree Flood River photo and picture">
            <a:extLst>
              <a:ext uri="{FF2B5EF4-FFF2-40B4-BE49-F238E27FC236}">
                <a16:creationId xmlns:a16="http://schemas.microsoft.com/office/drawing/2014/main" id="{6799EEAB-76C6-4A6B-25F3-BF766759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868444"/>
            <a:ext cx="8840788" cy="5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86389-83BB-22DD-BF20-A20C173492EA}"/>
              </a:ext>
            </a:extLst>
          </p:cNvPr>
          <p:cNvSpPr txBox="1"/>
          <p:nvPr/>
        </p:nvSpPr>
        <p:spPr>
          <a:xfrm>
            <a:off x="2466474" y="78394"/>
            <a:ext cx="7522372" cy="1846659"/>
          </a:xfrm>
          <a:prstGeom prst="rect">
            <a:avLst/>
          </a:prstGeom>
          <a:solidFill>
            <a:schemeClr val="bg1"/>
          </a:solidFill>
          <a:ln>
            <a:solidFill>
              <a:srgbClr val="0290D1"/>
            </a:solidFill>
          </a:ln>
          <a:effectLst>
            <a:softEdge rad="127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800" dirty="0">
                <a:solidFill>
                  <a:srgbClr val="0090D4"/>
                </a:solidFill>
                <a:latin typeface="Arial"/>
                <a:cs typeface="Arial"/>
              </a:rPr>
              <a:t>How might farmers be impacted by extreme weather events such as flooding?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9D12A-DD02-37D2-CFCB-8BCDBD510D07}"/>
              </a:ext>
            </a:extLst>
          </p:cNvPr>
          <p:cNvSpPr txBox="1"/>
          <p:nvPr/>
        </p:nvSpPr>
        <p:spPr>
          <a:xfrm>
            <a:off x="212559" y="5412800"/>
            <a:ext cx="11766883" cy="1077218"/>
          </a:xfrm>
          <a:prstGeom prst="rect">
            <a:avLst/>
          </a:prstGeom>
          <a:solidFill>
            <a:schemeClr val="bg1"/>
          </a:solidFill>
          <a:ln>
            <a:solidFill>
              <a:srgbClr val="0290D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solidFill>
                  <a:srgbClr val="0090D4"/>
                </a:solidFill>
                <a:latin typeface="Arial"/>
                <a:cs typeface="Arial"/>
              </a:rPr>
              <a:t>How can effective management of agricultural land help reduce the frequency and severity of flooding events? </a:t>
            </a:r>
          </a:p>
        </p:txBody>
      </p:sp>
    </p:spTree>
    <p:extLst>
      <p:ext uri="{BB962C8B-B14F-4D97-AF65-F5344CB8AC3E}">
        <p14:creationId xmlns:p14="http://schemas.microsoft.com/office/powerpoint/2010/main" val="14949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artoon of a person's foot&#10;&#10;Description automatically generated">
            <a:extLst>
              <a:ext uri="{FF2B5EF4-FFF2-40B4-BE49-F238E27FC236}">
                <a16:creationId xmlns:a16="http://schemas.microsoft.com/office/drawing/2014/main" id="{8468B6FC-FA61-73A8-2409-91336323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4" y="1758507"/>
            <a:ext cx="8804795" cy="49526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066958-597D-2FB2-4568-35CD22B18F3C}"/>
              </a:ext>
            </a:extLst>
          </p:cNvPr>
          <p:cNvSpPr txBox="1"/>
          <p:nvPr/>
        </p:nvSpPr>
        <p:spPr>
          <a:xfrm>
            <a:off x="9337264" y="4337567"/>
            <a:ext cx="272994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  <a:p>
            <a:endParaRPr lang="en-GB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3F13F-9A23-CADD-EFA1-7E67F2CF659B}"/>
              </a:ext>
            </a:extLst>
          </p:cNvPr>
          <p:cNvSpPr txBox="1"/>
          <p:nvPr/>
        </p:nvSpPr>
        <p:spPr>
          <a:xfrm>
            <a:off x="2343557" y="496310"/>
            <a:ext cx="761185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90D4"/>
                </a:solidFill>
                <a:latin typeface="Arial"/>
                <a:cs typeface="Arial"/>
              </a:rPr>
              <a:t>Picture a farm. The farm is within the drainage basin of a river prone to flooding…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C27B-0D4F-3089-EE44-F827114AFA71}"/>
              </a:ext>
            </a:extLst>
          </p:cNvPr>
          <p:cNvSpPr txBox="1"/>
          <p:nvPr/>
        </p:nvSpPr>
        <p:spPr>
          <a:xfrm>
            <a:off x="7823517" y="2325387"/>
            <a:ext cx="37407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Water can be stored within the drainage basin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366-4555-77AA-8058-F0CB7BC6816C}"/>
              </a:ext>
            </a:extLst>
          </p:cNvPr>
          <p:cNvSpPr txBox="1"/>
          <p:nvPr/>
        </p:nvSpPr>
        <p:spPr>
          <a:xfrm>
            <a:off x="4580512" y="3516509"/>
            <a:ext cx="255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Interception storage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A5002-CD34-393A-6C85-197B0648FB66}"/>
              </a:ext>
            </a:extLst>
          </p:cNvPr>
          <p:cNvSpPr txBox="1"/>
          <p:nvPr/>
        </p:nvSpPr>
        <p:spPr>
          <a:xfrm>
            <a:off x="949106" y="3825414"/>
            <a:ext cx="2165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storage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11C0A-12A8-CF8B-746C-55C4CA29CB1B}"/>
              </a:ext>
            </a:extLst>
          </p:cNvPr>
          <p:cNvSpPr txBox="1"/>
          <p:nvPr/>
        </p:nvSpPr>
        <p:spPr>
          <a:xfrm>
            <a:off x="1359837" y="4458991"/>
            <a:ext cx="149788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Soil storage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36CC-A1FC-BC73-715E-27F717A35AF9}"/>
              </a:ext>
            </a:extLst>
          </p:cNvPr>
          <p:cNvSpPr txBox="1"/>
          <p:nvPr/>
        </p:nvSpPr>
        <p:spPr>
          <a:xfrm>
            <a:off x="4020796" y="5914616"/>
            <a:ext cx="2457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storage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AD356-EA05-007E-FC3D-2EF0FD3F2FFF}"/>
              </a:ext>
            </a:extLst>
          </p:cNvPr>
          <p:cNvSpPr txBox="1"/>
          <p:nvPr/>
        </p:nvSpPr>
        <p:spPr>
          <a:xfrm>
            <a:off x="4372810" y="4458991"/>
            <a:ext cx="2071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storage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A9487-1534-1D82-1411-D19551A62509}"/>
              </a:ext>
            </a:extLst>
          </p:cNvPr>
          <p:cNvSpPr txBox="1"/>
          <p:nvPr/>
        </p:nvSpPr>
        <p:spPr>
          <a:xfrm>
            <a:off x="6478621" y="4929190"/>
            <a:ext cx="2071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storage </a:t>
            </a:r>
          </a:p>
        </p:txBody>
      </p:sp>
    </p:spTree>
    <p:extLst>
      <p:ext uri="{BB962C8B-B14F-4D97-AF65-F5344CB8AC3E}">
        <p14:creationId xmlns:p14="http://schemas.microsoft.com/office/powerpoint/2010/main" val="23139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" grpId="0"/>
      <p:bldP spid="4" grpId="0" animBg="1"/>
      <p:bldP spid="5" grpId="0" animBg="1"/>
      <p:bldP spid="6" grpId="0" animBg="1"/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artoon of a person's foot&#10;&#10;Description automatically generated">
            <a:extLst>
              <a:ext uri="{FF2B5EF4-FFF2-40B4-BE49-F238E27FC236}">
                <a16:creationId xmlns:a16="http://schemas.microsoft.com/office/drawing/2014/main" id="{8468B6FC-FA61-73A8-2409-91336323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4" y="1758507"/>
            <a:ext cx="8804795" cy="49526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EC9FE-B8A4-4D93-3FEC-9BEDA3CC3333}"/>
              </a:ext>
            </a:extLst>
          </p:cNvPr>
          <p:cNvGrpSpPr/>
          <p:nvPr/>
        </p:nvGrpSpPr>
        <p:grpSpPr>
          <a:xfrm>
            <a:off x="5895848" y="2853322"/>
            <a:ext cx="2147749" cy="526773"/>
            <a:chOff x="5895848" y="2853322"/>
            <a:chExt cx="2147749" cy="526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73F8E-B98E-6B36-F429-456D1E3BDC2C}"/>
                </a:ext>
              </a:extLst>
            </p:cNvPr>
            <p:cNvSpPr txBox="1"/>
            <p:nvPr/>
          </p:nvSpPr>
          <p:spPr>
            <a:xfrm>
              <a:off x="6085589" y="2900643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3737AF3-3FA6-38D0-E33F-E99CD5223F7A}"/>
                </a:ext>
              </a:extLst>
            </p:cNvPr>
            <p:cNvSpPr/>
            <p:nvPr/>
          </p:nvSpPr>
          <p:spPr>
            <a:xfrm rot="1433632">
              <a:off x="5895848" y="2853322"/>
              <a:ext cx="153530" cy="5267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09F80D-7B66-1D01-0270-EE77B6E7ACA4}"/>
              </a:ext>
            </a:extLst>
          </p:cNvPr>
          <p:cNvGrpSpPr/>
          <p:nvPr/>
        </p:nvGrpSpPr>
        <p:grpSpPr>
          <a:xfrm>
            <a:off x="2622505" y="3165253"/>
            <a:ext cx="1958008" cy="526773"/>
            <a:chOff x="6141414" y="2844801"/>
            <a:chExt cx="1958008" cy="5267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A9A29-FA8A-23CE-966D-9B8102A6CE9A}"/>
                </a:ext>
              </a:extLst>
            </p:cNvPr>
            <p:cNvSpPr txBox="1"/>
            <p:nvPr/>
          </p:nvSpPr>
          <p:spPr>
            <a:xfrm>
              <a:off x="6141414" y="2904724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Transpiration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60CEE83A-E623-9EF0-52AF-8CA5C7E214B0}"/>
                </a:ext>
              </a:extLst>
            </p:cNvPr>
            <p:cNvSpPr/>
            <p:nvPr/>
          </p:nvSpPr>
          <p:spPr>
            <a:xfrm rot="10800000">
              <a:off x="7621983" y="2844801"/>
              <a:ext cx="153530" cy="526773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CB2A62-B570-FE03-CE34-9F5E2B8656C3}"/>
              </a:ext>
            </a:extLst>
          </p:cNvPr>
          <p:cNvSpPr txBox="1"/>
          <p:nvPr/>
        </p:nvSpPr>
        <p:spPr>
          <a:xfrm>
            <a:off x="6611409" y="4337567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discharge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30EA-479F-96CB-5642-28A5E9BAFB33}"/>
              </a:ext>
            </a:extLst>
          </p:cNvPr>
          <p:cNvSpPr txBox="1"/>
          <p:nvPr/>
        </p:nvSpPr>
        <p:spPr>
          <a:xfrm>
            <a:off x="667153" y="2785911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391DED9-3C0C-938F-0AB7-33370EFD439A}"/>
              </a:ext>
            </a:extLst>
          </p:cNvPr>
          <p:cNvSpPr/>
          <p:nvPr/>
        </p:nvSpPr>
        <p:spPr>
          <a:xfrm rot="10800000">
            <a:off x="4103074" y="3165254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52C459F-F642-F768-8132-86E0C119D643}"/>
              </a:ext>
            </a:extLst>
          </p:cNvPr>
          <p:cNvSpPr/>
          <p:nvPr/>
        </p:nvSpPr>
        <p:spPr>
          <a:xfrm rot="10800000">
            <a:off x="2032018" y="2638480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66958-597D-2FB2-4568-35CD22B18F3C}"/>
              </a:ext>
            </a:extLst>
          </p:cNvPr>
          <p:cNvSpPr txBox="1"/>
          <p:nvPr/>
        </p:nvSpPr>
        <p:spPr>
          <a:xfrm>
            <a:off x="9337264" y="4337567"/>
            <a:ext cx="27299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3F13F-9A23-CADD-EFA1-7E67F2CF659B}"/>
              </a:ext>
            </a:extLst>
          </p:cNvPr>
          <p:cNvSpPr txBox="1"/>
          <p:nvPr/>
        </p:nvSpPr>
        <p:spPr>
          <a:xfrm>
            <a:off x="2343557" y="496310"/>
            <a:ext cx="761185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90D4"/>
                </a:solidFill>
                <a:latin typeface="Arial"/>
                <a:cs typeface="Arial"/>
              </a:rPr>
              <a:t>Picture a farm. The farm is within the drainage basin of a river prone to flooding…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C27B-0D4F-3089-EE44-F827114AFA71}"/>
              </a:ext>
            </a:extLst>
          </p:cNvPr>
          <p:cNvSpPr txBox="1"/>
          <p:nvPr/>
        </p:nvSpPr>
        <p:spPr>
          <a:xfrm>
            <a:off x="8228869" y="1561816"/>
            <a:ext cx="350474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Water enters and leaves the drainage basin. It is an open system with inputs and outputs. </a:t>
            </a:r>
          </a:p>
        </p:txBody>
      </p:sp>
    </p:spTree>
    <p:extLst>
      <p:ext uri="{BB962C8B-B14F-4D97-AF65-F5344CB8AC3E}">
        <p14:creationId xmlns:p14="http://schemas.microsoft.com/office/powerpoint/2010/main" val="27505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  <p:bldP spid="22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artoon of a person's foot&#10;&#10;Description automatically generated">
            <a:extLst>
              <a:ext uri="{FF2B5EF4-FFF2-40B4-BE49-F238E27FC236}">
                <a16:creationId xmlns:a16="http://schemas.microsoft.com/office/drawing/2014/main" id="{8468B6FC-FA61-73A8-2409-91336323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4" y="1758507"/>
            <a:ext cx="8804795" cy="49526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D391DED9-3C0C-938F-0AB7-33370EFD439A}"/>
              </a:ext>
            </a:extLst>
          </p:cNvPr>
          <p:cNvSpPr/>
          <p:nvPr/>
        </p:nvSpPr>
        <p:spPr>
          <a:xfrm rot="10800000">
            <a:off x="4103074" y="3165254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66958-597D-2FB2-4568-35CD22B18F3C}"/>
              </a:ext>
            </a:extLst>
          </p:cNvPr>
          <p:cNvSpPr txBox="1"/>
          <p:nvPr/>
        </p:nvSpPr>
        <p:spPr>
          <a:xfrm>
            <a:off x="9337264" y="4337567"/>
            <a:ext cx="27299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3F13F-9A23-CADD-EFA1-7E67F2CF659B}"/>
              </a:ext>
            </a:extLst>
          </p:cNvPr>
          <p:cNvSpPr txBox="1"/>
          <p:nvPr/>
        </p:nvSpPr>
        <p:spPr>
          <a:xfrm>
            <a:off x="2343557" y="496310"/>
            <a:ext cx="761185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90D4"/>
                </a:solidFill>
                <a:latin typeface="Arial"/>
                <a:cs typeface="Arial"/>
              </a:rPr>
              <a:t>Picture a farm. The farm is within the drainage basin of a river prone to flooding…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C27B-0D4F-3089-EE44-F827114AFA71}"/>
              </a:ext>
            </a:extLst>
          </p:cNvPr>
          <p:cNvSpPr txBox="1"/>
          <p:nvPr/>
        </p:nvSpPr>
        <p:spPr>
          <a:xfrm>
            <a:off x="7899299" y="1673955"/>
            <a:ext cx="394215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The water moves within the basin. These ‘flows’ have different rates. Surface runoff is faster than flows within soil and rock. </a:t>
            </a:r>
            <a:endParaRPr lang="en-GB" sz="2400" dirty="0">
              <a:solidFill>
                <a:srgbClr val="009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7ACC3-58AE-C2B7-16EC-5B91FCB16D6A}"/>
              </a:ext>
            </a:extLst>
          </p:cNvPr>
          <p:cNvSpPr txBox="1"/>
          <p:nvPr/>
        </p:nvSpPr>
        <p:spPr>
          <a:xfrm>
            <a:off x="894547" y="6207801"/>
            <a:ext cx="17125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flow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381207D-EE55-072E-18DB-85243A8FBE55}"/>
              </a:ext>
            </a:extLst>
          </p:cNvPr>
          <p:cNvSpPr/>
          <p:nvPr/>
        </p:nvSpPr>
        <p:spPr>
          <a:xfrm rot="16200000">
            <a:off x="1625074" y="5717780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AFE223-FD07-C403-2396-1BBA57FF89F6}"/>
              </a:ext>
            </a:extLst>
          </p:cNvPr>
          <p:cNvSpPr txBox="1"/>
          <p:nvPr/>
        </p:nvSpPr>
        <p:spPr>
          <a:xfrm>
            <a:off x="3062145" y="4991939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flow (in soil)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53B2B0-A583-890E-7F6F-AEBEA5BBB4D7}"/>
              </a:ext>
            </a:extLst>
          </p:cNvPr>
          <p:cNvSpPr/>
          <p:nvPr/>
        </p:nvSpPr>
        <p:spPr>
          <a:xfrm rot="16200000">
            <a:off x="3767345" y="4550987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9F32F-A2EE-3265-7393-63FEC60B01F5}"/>
              </a:ext>
            </a:extLst>
          </p:cNvPr>
          <p:cNvSpPr txBox="1"/>
          <p:nvPr/>
        </p:nvSpPr>
        <p:spPr>
          <a:xfrm>
            <a:off x="3220737" y="5564868"/>
            <a:ext cx="25360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Interflow (in permeable rock)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89B0AEC-A254-01F8-5390-5B50BC2793C7}"/>
              </a:ext>
            </a:extLst>
          </p:cNvPr>
          <p:cNvSpPr/>
          <p:nvPr/>
        </p:nvSpPr>
        <p:spPr>
          <a:xfrm rot="16200000">
            <a:off x="3925937" y="5123916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DB03A9-4042-FEE0-CAAC-2410310AD920}"/>
              </a:ext>
            </a:extLst>
          </p:cNvPr>
          <p:cNvSpPr txBox="1"/>
          <p:nvPr/>
        </p:nvSpPr>
        <p:spPr>
          <a:xfrm>
            <a:off x="894547" y="3230657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runoff 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85A10A-A286-4D95-ADFE-6FD74ABA897D}"/>
              </a:ext>
            </a:extLst>
          </p:cNvPr>
          <p:cNvSpPr/>
          <p:nvPr/>
        </p:nvSpPr>
        <p:spPr>
          <a:xfrm rot="17826114">
            <a:off x="728897" y="313536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D0E7D-A9DC-7244-C5DC-D54C3710F484}"/>
              </a:ext>
            </a:extLst>
          </p:cNvPr>
          <p:cNvSpPr txBox="1"/>
          <p:nvPr/>
        </p:nvSpPr>
        <p:spPr>
          <a:xfrm>
            <a:off x="1628973" y="3722871"/>
            <a:ext cx="9908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 (into soil)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CCC23A2-3E57-2EBB-240D-8A3A33BA1857}"/>
              </a:ext>
            </a:extLst>
          </p:cNvPr>
          <p:cNvSpPr/>
          <p:nvPr/>
        </p:nvSpPr>
        <p:spPr>
          <a:xfrm>
            <a:off x="2465465" y="3705394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DEABB-F064-2F36-824E-5A165E49A51A}"/>
              </a:ext>
            </a:extLst>
          </p:cNvPr>
          <p:cNvSpPr txBox="1"/>
          <p:nvPr/>
        </p:nvSpPr>
        <p:spPr>
          <a:xfrm>
            <a:off x="2779731" y="3659410"/>
            <a:ext cx="124106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/>
                <a:cs typeface="Arial"/>
              </a:rPr>
              <a:t>Throughflow &amp; Stem flow 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906A8AC-ED87-52A8-7C69-6E999BD5AA3E}"/>
              </a:ext>
            </a:extLst>
          </p:cNvPr>
          <p:cNvSpPr/>
          <p:nvPr/>
        </p:nvSpPr>
        <p:spPr>
          <a:xfrm>
            <a:off x="4004741" y="378211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2B565A-5EC5-F3B0-DDC1-ADC3F3728A96}"/>
              </a:ext>
            </a:extLst>
          </p:cNvPr>
          <p:cNvSpPr txBox="1"/>
          <p:nvPr/>
        </p:nvSpPr>
        <p:spPr>
          <a:xfrm>
            <a:off x="833812" y="4742910"/>
            <a:ext cx="1198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Percolation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EAF28F3-C304-D9E6-E02B-8B42F160C475}"/>
              </a:ext>
            </a:extLst>
          </p:cNvPr>
          <p:cNvSpPr/>
          <p:nvPr/>
        </p:nvSpPr>
        <p:spPr>
          <a:xfrm>
            <a:off x="2068590" y="4776217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186BBF-543F-B186-31E6-B7A224DC6EA9}"/>
              </a:ext>
            </a:extLst>
          </p:cNvPr>
          <p:cNvSpPr txBox="1"/>
          <p:nvPr/>
        </p:nvSpPr>
        <p:spPr>
          <a:xfrm>
            <a:off x="6562771" y="5027977"/>
            <a:ext cx="1362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flow  </a:t>
            </a:r>
          </a:p>
        </p:txBody>
      </p:sp>
    </p:spTree>
    <p:extLst>
      <p:ext uri="{BB962C8B-B14F-4D97-AF65-F5344CB8AC3E}">
        <p14:creationId xmlns:p14="http://schemas.microsoft.com/office/powerpoint/2010/main" val="14239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17" grpId="0" animBg="1"/>
      <p:bldP spid="18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artoon of a person's foot&#10;&#10;Description automatically generated">
            <a:extLst>
              <a:ext uri="{FF2B5EF4-FFF2-40B4-BE49-F238E27FC236}">
                <a16:creationId xmlns:a16="http://schemas.microsoft.com/office/drawing/2014/main" id="{8468B6FC-FA61-73A8-2409-91336323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4" y="1758507"/>
            <a:ext cx="8804795" cy="49526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EC9FE-B8A4-4D93-3FEC-9BEDA3CC3333}"/>
              </a:ext>
            </a:extLst>
          </p:cNvPr>
          <p:cNvGrpSpPr/>
          <p:nvPr/>
        </p:nvGrpSpPr>
        <p:grpSpPr>
          <a:xfrm>
            <a:off x="5895848" y="2853322"/>
            <a:ext cx="2147749" cy="526773"/>
            <a:chOff x="5895848" y="2853322"/>
            <a:chExt cx="2147749" cy="526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73F8E-B98E-6B36-F429-456D1E3BDC2C}"/>
                </a:ext>
              </a:extLst>
            </p:cNvPr>
            <p:cNvSpPr txBox="1"/>
            <p:nvPr/>
          </p:nvSpPr>
          <p:spPr>
            <a:xfrm>
              <a:off x="6085589" y="2900643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3737AF3-3FA6-38D0-E33F-E99CD5223F7A}"/>
                </a:ext>
              </a:extLst>
            </p:cNvPr>
            <p:cNvSpPr/>
            <p:nvPr/>
          </p:nvSpPr>
          <p:spPr>
            <a:xfrm rot="1433632">
              <a:off x="5895848" y="2853322"/>
              <a:ext cx="153530" cy="5267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09F80D-7B66-1D01-0270-EE77B6E7ACA4}"/>
              </a:ext>
            </a:extLst>
          </p:cNvPr>
          <p:cNvGrpSpPr/>
          <p:nvPr/>
        </p:nvGrpSpPr>
        <p:grpSpPr>
          <a:xfrm>
            <a:off x="2842478" y="3165253"/>
            <a:ext cx="1958008" cy="526773"/>
            <a:chOff x="6361387" y="2844801"/>
            <a:chExt cx="1958008" cy="5267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A9A29-FA8A-23CE-966D-9B8102A6CE9A}"/>
                </a:ext>
              </a:extLst>
            </p:cNvPr>
            <p:cNvSpPr txBox="1"/>
            <p:nvPr/>
          </p:nvSpPr>
          <p:spPr>
            <a:xfrm>
              <a:off x="6361387" y="2904725"/>
              <a:ext cx="19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Transpiration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60CEE83A-E623-9EF0-52AF-8CA5C7E214B0}"/>
                </a:ext>
              </a:extLst>
            </p:cNvPr>
            <p:cNvSpPr/>
            <p:nvPr/>
          </p:nvSpPr>
          <p:spPr>
            <a:xfrm rot="10800000">
              <a:off x="7621983" y="2844801"/>
              <a:ext cx="153530" cy="526773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CB2A62-B570-FE03-CE34-9F5E2B8656C3}"/>
              </a:ext>
            </a:extLst>
          </p:cNvPr>
          <p:cNvSpPr txBox="1"/>
          <p:nvPr/>
        </p:nvSpPr>
        <p:spPr>
          <a:xfrm>
            <a:off x="6562771" y="4337567"/>
            <a:ext cx="1958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discharge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30EA-479F-96CB-5642-28A5E9BAFB33}"/>
              </a:ext>
            </a:extLst>
          </p:cNvPr>
          <p:cNvSpPr txBox="1"/>
          <p:nvPr/>
        </p:nvSpPr>
        <p:spPr>
          <a:xfrm>
            <a:off x="949106" y="2726709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391DED9-3C0C-938F-0AB7-33370EFD439A}"/>
              </a:ext>
            </a:extLst>
          </p:cNvPr>
          <p:cNvSpPr/>
          <p:nvPr/>
        </p:nvSpPr>
        <p:spPr>
          <a:xfrm rot="10800000">
            <a:off x="4103074" y="3165254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52C459F-F642-F768-8132-86E0C119D643}"/>
              </a:ext>
            </a:extLst>
          </p:cNvPr>
          <p:cNvSpPr/>
          <p:nvPr/>
        </p:nvSpPr>
        <p:spPr>
          <a:xfrm rot="10800000">
            <a:off x="2032018" y="2638480"/>
            <a:ext cx="153530" cy="5267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66958-597D-2FB2-4568-35CD22B18F3C}"/>
              </a:ext>
            </a:extLst>
          </p:cNvPr>
          <p:cNvSpPr txBox="1"/>
          <p:nvPr/>
        </p:nvSpPr>
        <p:spPr>
          <a:xfrm>
            <a:off x="9337264" y="4337567"/>
            <a:ext cx="27299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3F13F-9A23-CADD-EFA1-7E67F2CF659B}"/>
              </a:ext>
            </a:extLst>
          </p:cNvPr>
          <p:cNvSpPr txBox="1"/>
          <p:nvPr/>
        </p:nvSpPr>
        <p:spPr>
          <a:xfrm>
            <a:off x="2343557" y="496310"/>
            <a:ext cx="761185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0090D4"/>
                </a:solidFill>
                <a:latin typeface="Arial"/>
                <a:cs typeface="Arial"/>
              </a:rPr>
              <a:t>Picture a farm. The farm is within the drainage basin of a river prone to flooding…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366-4555-77AA-8058-F0CB7BC6816C}"/>
              </a:ext>
            </a:extLst>
          </p:cNvPr>
          <p:cNvSpPr txBox="1"/>
          <p:nvPr/>
        </p:nvSpPr>
        <p:spPr>
          <a:xfrm>
            <a:off x="4580512" y="3516509"/>
            <a:ext cx="255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Interception storage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A5002-CD34-393A-6C85-197B0648FB66}"/>
              </a:ext>
            </a:extLst>
          </p:cNvPr>
          <p:cNvSpPr txBox="1"/>
          <p:nvPr/>
        </p:nvSpPr>
        <p:spPr>
          <a:xfrm>
            <a:off x="4174287" y="3986977"/>
            <a:ext cx="16889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storage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11C0A-12A8-CF8B-746C-55C4CA29CB1B}"/>
              </a:ext>
            </a:extLst>
          </p:cNvPr>
          <p:cNvSpPr txBox="1"/>
          <p:nvPr/>
        </p:nvSpPr>
        <p:spPr>
          <a:xfrm>
            <a:off x="1359837" y="4458991"/>
            <a:ext cx="14978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Soil storage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36CC-A1FC-BC73-715E-27F717A35AF9}"/>
              </a:ext>
            </a:extLst>
          </p:cNvPr>
          <p:cNvSpPr txBox="1"/>
          <p:nvPr/>
        </p:nvSpPr>
        <p:spPr>
          <a:xfrm>
            <a:off x="4020797" y="5914616"/>
            <a:ext cx="1958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storage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AD356-EA05-007E-FC3D-2EF0FD3F2FFF}"/>
              </a:ext>
            </a:extLst>
          </p:cNvPr>
          <p:cNvSpPr txBox="1"/>
          <p:nvPr/>
        </p:nvSpPr>
        <p:spPr>
          <a:xfrm>
            <a:off x="4372810" y="4458991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storage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7ACC3-58AE-C2B7-16EC-5B91FCB16D6A}"/>
              </a:ext>
            </a:extLst>
          </p:cNvPr>
          <p:cNvSpPr txBox="1"/>
          <p:nvPr/>
        </p:nvSpPr>
        <p:spPr>
          <a:xfrm>
            <a:off x="894547" y="6207801"/>
            <a:ext cx="17125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flow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381207D-EE55-072E-18DB-85243A8FBE55}"/>
              </a:ext>
            </a:extLst>
          </p:cNvPr>
          <p:cNvSpPr/>
          <p:nvPr/>
        </p:nvSpPr>
        <p:spPr>
          <a:xfrm rot="16200000">
            <a:off x="1625074" y="5717780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FB2F4-0113-048A-E423-730DDF0C8DA8}"/>
              </a:ext>
            </a:extLst>
          </p:cNvPr>
          <p:cNvSpPr txBox="1"/>
          <p:nvPr/>
        </p:nvSpPr>
        <p:spPr>
          <a:xfrm>
            <a:off x="6562771" y="5027977"/>
            <a:ext cx="1362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flow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AFE223-FD07-C403-2396-1BBA57FF89F6}"/>
              </a:ext>
            </a:extLst>
          </p:cNvPr>
          <p:cNvSpPr txBox="1"/>
          <p:nvPr/>
        </p:nvSpPr>
        <p:spPr>
          <a:xfrm>
            <a:off x="3062145" y="4991939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flow (in soil)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F53B2B0-A583-890E-7F6F-AEBEA5BBB4D7}"/>
              </a:ext>
            </a:extLst>
          </p:cNvPr>
          <p:cNvSpPr/>
          <p:nvPr/>
        </p:nvSpPr>
        <p:spPr>
          <a:xfrm rot="16200000">
            <a:off x="3767345" y="4550987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49F32F-A2EE-3265-7393-63FEC60B01F5}"/>
              </a:ext>
            </a:extLst>
          </p:cNvPr>
          <p:cNvSpPr txBox="1"/>
          <p:nvPr/>
        </p:nvSpPr>
        <p:spPr>
          <a:xfrm>
            <a:off x="3220737" y="5564868"/>
            <a:ext cx="25360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Interflow (in permeable rock)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89B0AEC-A254-01F8-5390-5B50BC2793C7}"/>
              </a:ext>
            </a:extLst>
          </p:cNvPr>
          <p:cNvSpPr/>
          <p:nvPr/>
        </p:nvSpPr>
        <p:spPr>
          <a:xfrm rot="16200000">
            <a:off x="3925937" y="5123916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DB03A9-4042-FEE0-CAAC-2410310AD920}"/>
              </a:ext>
            </a:extLst>
          </p:cNvPr>
          <p:cNvSpPr txBox="1"/>
          <p:nvPr/>
        </p:nvSpPr>
        <p:spPr>
          <a:xfrm>
            <a:off x="894547" y="3230657"/>
            <a:ext cx="2071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runoff 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85A10A-A286-4D95-ADFE-6FD74ABA897D}"/>
              </a:ext>
            </a:extLst>
          </p:cNvPr>
          <p:cNvSpPr/>
          <p:nvPr/>
        </p:nvSpPr>
        <p:spPr>
          <a:xfrm rot="17826114">
            <a:off x="728897" y="313536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D0E7D-A9DC-7244-C5DC-D54C3710F484}"/>
              </a:ext>
            </a:extLst>
          </p:cNvPr>
          <p:cNvSpPr txBox="1"/>
          <p:nvPr/>
        </p:nvSpPr>
        <p:spPr>
          <a:xfrm>
            <a:off x="1628973" y="3722871"/>
            <a:ext cx="9908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 (into soil)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CCC23A2-3E57-2EBB-240D-8A3A33BA1857}"/>
              </a:ext>
            </a:extLst>
          </p:cNvPr>
          <p:cNvSpPr/>
          <p:nvPr/>
        </p:nvSpPr>
        <p:spPr>
          <a:xfrm>
            <a:off x="2465465" y="3705394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DEABB-F064-2F36-824E-5A165E49A51A}"/>
              </a:ext>
            </a:extLst>
          </p:cNvPr>
          <p:cNvSpPr txBox="1"/>
          <p:nvPr/>
        </p:nvSpPr>
        <p:spPr>
          <a:xfrm>
            <a:off x="2779731" y="3659410"/>
            <a:ext cx="124106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/>
                <a:cs typeface="Arial"/>
              </a:rPr>
              <a:t>Throughflow &amp; Stem flow 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906A8AC-ED87-52A8-7C69-6E999BD5AA3E}"/>
              </a:ext>
            </a:extLst>
          </p:cNvPr>
          <p:cNvSpPr/>
          <p:nvPr/>
        </p:nvSpPr>
        <p:spPr>
          <a:xfrm>
            <a:off x="4004741" y="3782111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140C3-691D-ADB1-AA4B-4223E0E2F6CE}"/>
              </a:ext>
            </a:extLst>
          </p:cNvPr>
          <p:cNvSpPr txBox="1"/>
          <p:nvPr/>
        </p:nvSpPr>
        <p:spPr>
          <a:xfrm>
            <a:off x="800741" y="5000655"/>
            <a:ext cx="1198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Percolation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C51D387-CE98-8BBC-4011-B75B57B8ACAB}"/>
              </a:ext>
            </a:extLst>
          </p:cNvPr>
          <p:cNvSpPr/>
          <p:nvPr/>
        </p:nvSpPr>
        <p:spPr>
          <a:xfrm>
            <a:off x="2035519" y="5033962"/>
            <a:ext cx="181711" cy="63217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C180B3-EDE7-6D62-2B44-231D55275549}"/>
              </a:ext>
            </a:extLst>
          </p:cNvPr>
          <p:cNvSpPr txBox="1"/>
          <p:nvPr/>
        </p:nvSpPr>
        <p:spPr>
          <a:xfrm>
            <a:off x="7809891" y="1484318"/>
            <a:ext cx="394215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/>
                <a:cs typeface="Arial"/>
              </a:rPr>
              <a:t>Using this diagram, can you suggest processes or factors that could increase the risk of flooding? </a:t>
            </a:r>
            <a:endParaRPr lang="en-GB" sz="2400" dirty="0">
              <a:solidFill>
                <a:srgbClr val="009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83D53C-87FA-B6FD-F43C-F5EF9BA0E45D}"/>
              </a:ext>
            </a:extLst>
          </p:cNvPr>
          <p:cNvSpPr txBox="1"/>
          <p:nvPr/>
        </p:nvSpPr>
        <p:spPr>
          <a:xfrm>
            <a:off x="6149482" y="4677924"/>
            <a:ext cx="16889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storage </a:t>
            </a:r>
          </a:p>
        </p:txBody>
      </p:sp>
      <p:pic>
        <p:nvPicPr>
          <p:cNvPr id="40" name="Graphic 39" descr="Head with gears with solid fill">
            <a:extLst>
              <a:ext uri="{FF2B5EF4-FFF2-40B4-BE49-F238E27FC236}">
                <a16:creationId xmlns:a16="http://schemas.microsoft.com/office/drawing/2014/main" id="{C080F83C-4986-BA03-E531-57990D94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3681" y="3045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F682A-18C8-095C-CF96-967824A1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11716"/>
              </p:ext>
            </p:extLst>
          </p:nvPr>
        </p:nvGraphicFramePr>
        <p:xfrm>
          <a:off x="1268039" y="787685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F7E1BF-9634-B51A-C989-D15BA0E6A0AB}"/>
              </a:ext>
            </a:extLst>
          </p:cNvPr>
          <p:cNvSpPr txBox="1"/>
          <p:nvPr/>
        </p:nvSpPr>
        <p:spPr>
          <a:xfrm>
            <a:off x="3219411" y="4802647"/>
            <a:ext cx="39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rainfall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476A5-3B3C-95C2-5DCE-B203534B3965}"/>
              </a:ext>
            </a:extLst>
          </p:cNvPr>
          <p:cNvSpPr txBox="1"/>
          <p:nvPr/>
        </p:nvSpPr>
        <p:spPr>
          <a:xfrm>
            <a:off x="6860446" y="1859340"/>
            <a:ext cx="394215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rainfall in the drainage basin is monitored and recorded. Precipitation is recorded.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7C8E94-1CF6-EF6D-9309-57228EE514EC}"/>
              </a:ext>
            </a:extLst>
          </p:cNvPr>
          <p:cNvCxnSpPr>
            <a:cxnSpLocks/>
          </p:cNvCxnSpPr>
          <p:nvPr/>
        </p:nvCxnSpPr>
        <p:spPr>
          <a:xfrm>
            <a:off x="4214191" y="5194738"/>
            <a:ext cx="0" cy="95758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8F698-8115-6CC9-B479-A0BF44E113A2}"/>
              </a:ext>
            </a:extLst>
          </p:cNvPr>
          <p:cNvSpPr/>
          <p:nvPr/>
        </p:nvSpPr>
        <p:spPr>
          <a:xfrm>
            <a:off x="198783" y="1898375"/>
            <a:ext cx="284259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F682A-18C8-095C-CF96-967824A1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34730"/>
              </p:ext>
            </p:extLst>
          </p:nvPr>
        </p:nvGraphicFramePr>
        <p:xfrm>
          <a:off x="1268039" y="787685"/>
          <a:ext cx="9298112" cy="607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0EAF7559-1525-5B4A-05BF-57C7F287B94D}"/>
              </a:ext>
            </a:extLst>
          </p:cNvPr>
          <p:cNvSpPr txBox="1"/>
          <p:nvPr/>
        </p:nvSpPr>
        <p:spPr>
          <a:xfrm>
            <a:off x="8702898" y="2514602"/>
            <a:ext cx="19143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9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limb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66BF263-1B01-D8BB-2A7E-DA5063691212}"/>
              </a:ext>
            </a:extLst>
          </p:cNvPr>
          <p:cNvSpPr/>
          <p:nvPr/>
        </p:nvSpPr>
        <p:spPr>
          <a:xfrm rot="8701197">
            <a:off x="8560905" y="1745097"/>
            <a:ext cx="576470" cy="3526415"/>
          </a:xfrm>
          <a:prstGeom prst="leftBrace">
            <a:avLst>
              <a:gd name="adj1" fmla="val 8333"/>
              <a:gd name="adj2" fmla="val 514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8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FD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40AF2C-BF3F-2A4F-92B7-1CF4F1DEB7D6}" vid="{D29F373B-B15B-534B-BBF0-895FBF79D84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40AF2C-BF3F-2A4F-92B7-1CF4F1DEB7D6}" vid="{F315A33E-3B46-ED42-B205-5B7EB43AADFD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40AF2C-BF3F-2A4F-92B7-1CF4F1DEB7D6}" vid="{C6D465BB-FA47-C741-BA9E-45946C965F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53524-276d-4809-9b28-4112df03f3b3">
      <Terms xmlns="http://schemas.microsoft.com/office/infopath/2007/PartnerControls"/>
    </lcf76f155ced4ddcb4097134ff3c332f>
    <TaxCatchAll xmlns="4cc68174-dbc4-4af4-96d0-71aecca32a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FC465E5E477499B3BF8745097F677" ma:contentTypeVersion="18" ma:contentTypeDescription="Create a new document." ma:contentTypeScope="" ma:versionID="dce9d8300774d4506af050e2d734caa5">
  <xsd:schema xmlns:xsd="http://www.w3.org/2001/XMLSchema" xmlns:xs="http://www.w3.org/2001/XMLSchema" xmlns:p="http://schemas.microsoft.com/office/2006/metadata/properties" xmlns:ns2="ba453524-276d-4809-9b28-4112df03f3b3" xmlns:ns3="4cc68174-dbc4-4af4-96d0-71aecca32a5b" targetNamespace="http://schemas.microsoft.com/office/2006/metadata/properties" ma:root="true" ma:fieldsID="1218ced00cb1043a5be66fa2408bb235" ns2:_="" ns3:_="">
    <xsd:import namespace="ba453524-276d-4809-9b28-4112df03f3b3"/>
    <xsd:import namespace="4cc68174-dbc4-4af4-96d0-71aecca32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53524-276d-4809-9b28-4112df03f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96ecd0-bc9d-40a8-a1aa-fd8ead4da1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68174-dbc4-4af4-96d0-71aecca32a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09fd39-62d9-43ab-b158-83294af289c6}" ma:internalName="TaxCatchAll" ma:showField="CatchAllData" ma:web="4cc68174-dbc4-4af4-96d0-71aecca32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D8B7C-B55B-4AC4-B45A-3546835A55FB}">
  <ds:schemaRefs>
    <ds:schemaRef ds:uri="http://schemas.microsoft.com/office/2006/metadata/properties"/>
    <ds:schemaRef ds:uri="http://schemas.microsoft.com/office/infopath/2007/PartnerControls"/>
    <ds:schemaRef ds:uri="62d9749d-04e1-46c0-b89d-7d87aafd29e9"/>
    <ds:schemaRef ds:uri="f3a795e8-c4a6-46dd-bcc3-95a8ce6065a9"/>
    <ds:schemaRef ds:uri="1f4ee9d5-aa85-4e19-a12b-54922009462b"/>
    <ds:schemaRef ds:uri="b1504d2e-5f38-47b5-877e-6055d4cc936a"/>
  </ds:schemaRefs>
</ds:datastoreItem>
</file>

<file path=customXml/itemProps2.xml><?xml version="1.0" encoding="utf-8"?>
<ds:datastoreItem xmlns:ds="http://schemas.openxmlformats.org/officeDocument/2006/customXml" ds:itemID="{C352229B-1871-4D92-89AB-8991183CAE40}"/>
</file>

<file path=customXml/itemProps3.xml><?xml version="1.0" encoding="utf-8"?>
<ds:datastoreItem xmlns:ds="http://schemas.openxmlformats.org/officeDocument/2006/customXml" ds:itemID="{55352EFA-623A-4DF8-85CF-AD37C416D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2945</TotalTime>
  <Words>874</Words>
  <Application>Microsoft Office PowerPoint</Application>
  <PresentationFormat>Widescreen</PresentationFormat>
  <Paragraphs>173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Putt</dc:creator>
  <cp:lastModifiedBy>Fiona Rust</cp:lastModifiedBy>
  <cp:revision>84</cp:revision>
  <dcterms:created xsi:type="dcterms:W3CDTF">2023-09-29T12:09:08Z</dcterms:created>
  <dcterms:modified xsi:type="dcterms:W3CDTF">2024-09-12T17:05:29Z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0x01010042AFC465E5E477499B3BF8745097F677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Order">
    <vt:r8>5100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