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9" r:id="rId3"/>
    <p:sldId id="261" r:id="rId4"/>
    <p:sldId id="263" r:id="rId5"/>
    <p:sldId id="265" r:id="rId6"/>
    <p:sldId id="266" r:id="rId7"/>
    <p:sldId id="276" r:id="rId8"/>
  </p:sldIdLst>
  <p:sldSz cx="9144000" cy="6858000" type="screen4x3"/>
  <p:notesSz cx="6865938" cy="91582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DE3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>
      <p:cViewPr varScale="1">
        <p:scale>
          <a:sx n="60" d="100"/>
          <a:sy n="60" d="100"/>
        </p:scale>
        <p:origin x="2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4975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390E5-1FFF-467D-A040-E492AEE8D445}" type="datetimeFigureOut">
              <a:rPr lang="en-GB" smtClean="0"/>
              <a:pPr/>
              <a:t>21/01/2022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99500"/>
            <a:ext cx="2974975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375" y="8699500"/>
            <a:ext cx="2974975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F65BA-5296-4FEB-87B3-06F0F1FB39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5791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5791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AD8572B8-E8B9-4B2A-97E7-EFAE3AAA55FE}" type="datetimeFigureOut">
              <a:rPr lang="en-GB" smtClean="0"/>
              <a:pPr/>
              <a:t>21/01/2022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76762" cy="3433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350187"/>
            <a:ext cx="5492750" cy="4121230"/>
          </a:xfrm>
          <a:prstGeom prst="rect">
            <a:avLst/>
          </a:prstGeom>
        </p:spPr>
        <p:txBody>
          <a:bodyPr vert="horz" lIns="91559" tIns="45779" rIns="91559" bIns="457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98784"/>
            <a:ext cx="2975240" cy="45791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8698784"/>
            <a:ext cx="2975240" cy="45791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07B6D3D7-89DA-4A73-95FD-E133C79D1BF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3916" indent="-286121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486" indent="-228897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2280" indent="-228897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075" indent="-228897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7869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5663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3458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1252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45E679-AC5C-4C0E-9388-DD2615DBE716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</a:t>
            </a:fld>
            <a:endParaRPr lang="en-GB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3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3916" indent="-286121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486" indent="-228897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2280" indent="-228897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075" indent="-228897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7869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5663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3458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1252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45E679-AC5C-4C0E-9388-DD2615DBE716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</a:t>
            </a:fld>
            <a:endParaRPr lang="en-GB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31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3916" indent="-286121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486" indent="-228897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2280" indent="-228897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075" indent="-228897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7869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5663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3458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1252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45E679-AC5C-4C0E-9388-DD2615DBE716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</a:t>
            </a:fld>
            <a:endParaRPr lang="en-GB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31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3916" indent="-286121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486" indent="-228897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2280" indent="-228897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075" indent="-228897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7869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5663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3458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1252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45E679-AC5C-4C0E-9388-DD2615DBE716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4</a:t>
            </a:fld>
            <a:endParaRPr lang="en-GB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31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3916" indent="-286121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486" indent="-228897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2280" indent="-228897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075" indent="-228897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7869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5663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3458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1252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45E679-AC5C-4C0E-9388-DD2615DBE716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5</a:t>
            </a:fld>
            <a:endParaRPr lang="en-GB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31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3916" indent="-286121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486" indent="-228897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2280" indent="-228897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075" indent="-228897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7869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5663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3458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1252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45E679-AC5C-4C0E-9388-DD2615DBE716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6</a:t>
            </a:fld>
            <a:endParaRPr lang="en-GB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31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3916" indent="-286121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486" indent="-228897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2280" indent="-228897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075" indent="-228897" defTabSz="96804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7869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5663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3458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1252" indent="-228897" defTabSz="968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45E679-AC5C-4C0E-9388-DD2615DBE716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7</a:t>
            </a:fld>
            <a:endParaRPr lang="en-GB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31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86C2-1016-4DDF-8D92-091902A85B6E}" type="datetime1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A134-35CE-46E8-8D3D-BBEA8EBC3D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CC2-C738-454E-89B0-0B3440DDB5F9}" type="datetime1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A134-35CE-46E8-8D3D-BBEA8EBC3D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B348-7649-4BB2-8EAA-DC772B197ECF}" type="datetime1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A134-35CE-46E8-8D3D-BBEA8EBC3D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6E1B-7A10-4FC5-B77E-289E6BFAA0F0}" type="datetime1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A134-35CE-46E8-8D3D-BBEA8EBC3D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E479-74A8-488B-AEA5-F74B9D10B965}" type="datetime1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A134-35CE-46E8-8D3D-BBEA8EBC3D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AA43-0292-43FD-B1D4-ED7C4EAB749C}" type="datetime1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A134-35CE-46E8-8D3D-BBEA8EBC3D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A851-EAFC-49C8-B986-0C6F6A650A03}" type="datetime1">
              <a:rPr lang="en-GB" smtClean="0"/>
              <a:t>21/01/2022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A134-35CE-46E8-8D3D-BBEA8EBC3D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44C2-74B3-4344-92E6-04ADF16627D2}" type="datetime1">
              <a:rPr lang="en-GB" smtClean="0"/>
              <a:t>21/01/2022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A134-35CE-46E8-8D3D-BBEA8EBC3D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4F67-B3BD-470B-AC16-D98C7CA17A36}" type="datetime1">
              <a:rPr lang="en-GB" smtClean="0"/>
              <a:t>21/01/2022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A134-35CE-46E8-8D3D-BBEA8EBC3D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2B9-320A-4E77-9A26-291416553164}" type="datetime1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A134-35CE-46E8-8D3D-BBEA8EBC3D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2285-DFFD-4200-97A6-789346373F4E}" type="datetime1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A134-35CE-46E8-8D3D-BBEA8EBC3D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989E3-C6D0-47DD-BF0B-CD6047608E90}" type="datetime1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7A134-35CE-46E8-8D3D-BBEA8EBC3D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96238"/>
            <a:ext cx="9144000" cy="661763"/>
          </a:xfrm>
          <a:prstGeom prst="rect">
            <a:avLst/>
          </a:prstGeom>
          <a:solidFill>
            <a:srgbClr val="3876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217928"/>
            <a:ext cx="9144000" cy="90831"/>
          </a:xfrm>
          <a:prstGeom prst="rect">
            <a:avLst/>
          </a:prstGeom>
          <a:solidFill>
            <a:srgbClr val="3876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73084" y="1278531"/>
            <a:ext cx="7305524" cy="481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3600" b="1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3600" b="1" dirty="0">
              <a:solidFill>
                <a:srgbClr val="9F4A1F"/>
              </a:solidFill>
              <a:latin typeface="Georgia"/>
              <a:ea typeface="Arial Unicode MS"/>
              <a:cs typeface="Times New Roman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085" y="2060848"/>
            <a:ext cx="78996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accent3">
                    <a:lumMod val="75000"/>
                  </a:schemeClr>
                </a:solidFill>
              </a:rPr>
              <a:t>What might we find on a farm?</a:t>
            </a:r>
          </a:p>
          <a:p>
            <a:pPr algn="ctr"/>
            <a:endParaRPr lang="en-US" sz="2400" b="1" dirty="0">
              <a:solidFill>
                <a:srgbClr val="D74B20"/>
              </a:solidFill>
            </a:endParaRPr>
          </a:p>
          <a:p>
            <a:pPr algn="ctr"/>
            <a:endParaRPr lang="en-US" sz="2400" b="1" dirty="0">
              <a:solidFill>
                <a:srgbClr val="D74B20"/>
              </a:solidFill>
            </a:endParaRPr>
          </a:p>
          <a:p>
            <a:pPr algn="ctr"/>
            <a:endParaRPr lang="en-US" sz="2400" b="1" dirty="0">
              <a:solidFill>
                <a:srgbClr val="D74B20"/>
              </a:solidFill>
            </a:endParaRPr>
          </a:p>
          <a:p>
            <a:pPr algn="ctr"/>
            <a:endParaRPr lang="en-US" sz="2400" b="1" dirty="0">
              <a:solidFill>
                <a:srgbClr val="D74B20"/>
              </a:solidFill>
            </a:endParaRPr>
          </a:p>
          <a:p>
            <a:pPr algn="ctr"/>
            <a:endParaRPr lang="en-US" sz="2400" b="1" dirty="0">
              <a:solidFill>
                <a:srgbClr val="D74B20"/>
              </a:solidFill>
            </a:endParaRPr>
          </a:p>
          <a:p>
            <a:pPr algn="ctr"/>
            <a:endParaRPr lang="en-US" sz="2400" b="1" dirty="0">
              <a:solidFill>
                <a:srgbClr val="D74B20"/>
              </a:solidFill>
            </a:endParaRPr>
          </a:p>
        </p:txBody>
      </p:sp>
      <p:pic>
        <p:nvPicPr>
          <p:cNvPr id="18" name="Picture 17" descr="LEAF_LOGO.png">
            <a:extLst>
              <a:ext uri="{FF2B5EF4-FFF2-40B4-BE49-F238E27FC236}">
                <a16:creationId xmlns:a16="http://schemas.microsoft.com/office/drawing/2014/main" id="{8FF27168-80CB-4E48-AE67-EE94579446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78" y="89814"/>
            <a:ext cx="1364705" cy="8998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C969ED-8A98-40FC-A335-0F2F0EAD80ED}"/>
              </a:ext>
            </a:extLst>
          </p:cNvPr>
          <p:cNvSpPr txBox="1"/>
          <p:nvPr/>
        </p:nvSpPr>
        <p:spPr>
          <a:xfrm>
            <a:off x="-108520" y="6300644"/>
            <a:ext cx="9664516" cy="66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>
                <a:solidFill>
                  <a:prstClr val="white"/>
                </a:solidFill>
                <a:cs typeface="DIN Alternate Bold"/>
              </a:rPr>
              <a:t>www.leafuk.eco |  Twitter: @LEAF_Education| https://leaf.eco/education/leaf-education/			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B86104-E103-41AE-8D27-7E00FCAE7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0"/>
            <a:ext cx="1547284" cy="11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8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96238"/>
            <a:ext cx="9144000" cy="661763"/>
          </a:xfrm>
          <a:prstGeom prst="rect">
            <a:avLst/>
          </a:prstGeom>
          <a:solidFill>
            <a:srgbClr val="3876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217928"/>
            <a:ext cx="9144000" cy="90831"/>
          </a:xfrm>
          <a:prstGeom prst="rect">
            <a:avLst/>
          </a:prstGeom>
          <a:solidFill>
            <a:srgbClr val="3876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73084" y="1278531"/>
            <a:ext cx="7305524" cy="481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3600" b="1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3600" b="1" dirty="0">
              <a:solidFill>
                <a:srgbClr val="9F4A1F"/>
              </a:solidFill>
              <a:latin typeface="Georgia"/>
              <a:ea typeface="Arial Unicode MS"/>
              <a:cs typeface="Times New Roman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085" y="1575206"/>
            <a:ext cx="789964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b="1" dirty="0">
              <a:solidFill>
                <a:srgbClr val="387625"/>
              </a:solidFill>
            </a:endParaRPr>
          </a:p>
          <a:p>
            <a:pPr algn="ctr"/>
            <a:endParaRPr lang="en-GB" sz="54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US" sz="2400" b="1" dirty="0">
              <a:solidFill>
                <a:srgbClr val="D74B20"/>
              </a:solidFill>
            </a:endParaRPr>
          </a:p>
          <a:p>
            <a:pPr algn="ctr"/>
            <a:endParaRPr lang="en-US" sz="2400" b="1" dirty="0">
              <a:solidFill>
                <a:srgbClr val="D74B20"/>
              </a:solidFill>
            </a:endParaRPr>
          </a:p>
          <a:p>
            <a:pPr algn="ctr"/>
            <a:endParaRPr lang="en-US" sz="2400" b="1" dirty="0">
              <a:solidFill>
                <a:srgbClr val="D74B20"/>
              </a:solidFill>
            </a:endParaRPr>
          </a:p>
          <a:p>
            <a:pPr algn="ctr"/>
            <a:endParaRPr lang="en-US" sz="2400" b="1" dirty="0">
              <a:solidFill>
                <a:srgbClr val="D74B20"/>
              </a:solidFill>
            </a:endParaRPr>
          </a:p>
          <a:p>
            <a:pPr algn="ctr"/>
            <a:endParaRPr lang="en-US" sz="2400" b="1" dirty="0">
              <a:solidFill>
                <a:srgbClr val="D74B20"/>
              </a:solidFill>
            </a:endParaRPr>
          </a:p>
          <a:p>
            <a:pPr algn="ctr"/>
            <a:endParaRPr lang="en-US" sz="2400" b="1" dirty="0">
              <a:solidFill>
                <a:srgbClr val="D74B20"/>
              </a:solidFill>
            </a:endParaRPr>
          </a:p>
        </p:txBody>
      </p:sp>
      <p:pic>
        <p:nvPicPr>
          <p:cNvPr id="18" name="Picture 17" descr="LEAF_LOGO.png">
            <a:extLst>
              <a:ext uri="{FF2B5EF4-FFF2-40B4-BE49-F238E27FC236}">
                <a16:creationId xmlns:a16="http://schemas.microsoft.com/office/drawing/2014/main" id="{8FF27168-80CB-4E48-AE67-EE94579446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78" y="89814"/>
            <a:ext cx="1364705" cy="8998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C969ED-8A98-40FC-A335-0F2F0EAD80ED}"/>
              </a:ext>
            </a:extLst>
          </p:cNvPr>
          <p:cNvSpPr txBox="1"/>
          <p:nvPr/>
        </p:nvSpPr>
        <p:spPr>
          <a:xfrm>
            <a:off x="179512" y="6300034"/>
            <a:ext cx="9376484" cy="662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>
                <a:solidFill>
                  <a:prstClr val="white"/>
                </a:solidFill>
                <a:cs typeface="DIN Alternate Bold"/>
              </a:rPr>
              <a:t>www.leaf.eco/  Twitter: @LEAF_Education| https://leaf.eco/education/leaf-education/			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B86104-E103-41AE-8D27-7E00FCAE7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0"/>
            <a:ext cx="1547284" cy="1117872"/>
          </a:xfrm>
          <a:prstGeom prst="rect">
            <a:avLst/>
          </a:prstGeom>
        </p:spPr>
      </p:pic>
      <p:pic>
        <p:nvPicPr>
          <p:cNvPr id="10" name="Picture 4" descr="Image result for p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556792"/>
            <a:ext cx="2011901" cy="1440160"/>
          </a:xfrm>
          <a:prstGeom prst="rect">
            <a:avLst/>
          </a:prstGeom>
          <a:noFill/>
        </p:spPr>
      </p:pic>
      <p:pic>
        <p:nvPicPr>
          <p:cNvPr id="13" name="Picture 8" descr="Image result for shee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412776"/>
            <a:ext cx="1872746" cy="1404560"/>
          </a:xfrm>
          <a:prstGeom prst="rect">
            <a:avLst/>
          </a:prstGeom>
          <a:noFill/>
        </p:spPr>
      </p:pic>
      <p:pic>
        <p:nvPicPr>
          <p:cNvPr id="14" name="Picture 10" descr="Image result for british farm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2852936"/>
            <a:ext cx="1423690" cy="2134494"/>
          </a:xfrm>
          <a:prstGeom prst="rect">
            <a:avLst/>
          </a:prstGeom>
          <a:noFill/>
        </p:spPr>
      </p:pic>
      <p:pic>
        <p:nvPicPr>
          <p:cNvPr id="17" name="Picture 2" descr="Image result for sheep dog colli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005064"/>
            <a:ext cx="1293787" cy="1944216"/>
          </a:xfrm>
          <a:prstGeom prst="rect">
            <a:avLst/>
          </a:prstGeom>
          <a:noFill/>
        </p:spPr>
      </p:pic>
      <p:pic>
        <p:nvPicPr>
          <p:cNvPr id="19" name="Picture 12" descr="Image result for field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4725144"/>
            <a:ext cx="2315750" cy="1432871"/>
          </a:xfrm>
          <a:prstGeom prst="rect">
            <a:avLst/>
          </a:prstGeom>
          <a:noFill/>
        </p:spPr>
      </p:pic>
      <p:pic>
        <p:nvPicPr>
          <p:cNvPr id="3073" name="Picture 1" descr="C:\Users\Toshiba\Desktop\imag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1412776"/>
            <a:ext cx="2331343" cy="1551403"/>
          </a:xfrm>
          <a:prstGeom prst="rect">
            <a:avLst/>
          </a:prstGeom>
          <a:noFill/>
        </p:spPr>
      </p:pic>
      <p:pic>
        <p:nvPicPr>
          <p:cNvPr id="3074" name="Picture 2" descr="C:\Users\Toshiba\Desktop\Guernsey_cow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2780928"/>
            <a:ext cx="1656184" cy="2363393"/>
          </a:xfrm>
          <a:prstGeom prst="rect">
            <a:avLst/>
          </a:prstGeom>
          <a:noFill/>
        </p:spPr>
      </p:pic>
      <p:pic>
        <p:nvPicPr>
          <p:cNvPr id="3075" name="Picture 3" descr="C:\Users\Toshiba\Desktop\Light_sussex_he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3848" y="3140968"/>
            <a:ext cx="1818358" cy="1435125"/>
          </a:xfrm>
          <a:prstGeom prst="rect">
            <a:avLst/>
          </a:prstGeom>
          <a:noFill/>
        </p:spPr>
      </p:pic>
      <p:pic>
        <p:nvPicPr>
          <p:cNvPr id="3076" name="Picture 4" descr="C:\Users\Toshiba\Desktop\green-vegetable-plantation-at-daytim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99792" y="4797152"/>
            <a:ext cx="2006010" cy="1333997"/>
          </a:xfrm>
          <a:prstGeom prst="rect">
            <a:avLst/>
          </a:prstGeom>
          <a:noFill/>
        </p:spPr>
      </p:pic>
      <p:pic>
        <p:nvPicPr>
          <p:cNvPr id="3077" name="Picture 5" descr="C:\Users\Toshiba\Desktop\images (1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56079" y="2996952"/>
            <a:ext cx="1839549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108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96238"/>
            <a:ext cx="9144000" cy="661763"/>
          </a:xfrm>
          <a:prstGeom prst="rect">
            <a:avLst/>
          </a:prstGeom>
          <a:solidFill>
            <a:srgbClr val="3876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217928"/>
            <a:ext cx="9144000" cy="90831"/>
          </a:xfrm>
          <a:prstGeom prst="rect">
            <a:avLst/>
          </a:prstGeom>
          <a:solidFill>
            <a:srgbClr val="3876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73084" y="1278531"/>
            <a:ext cx="7305524" cy="481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3600" b="1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3600" b="1" dirty="0">
              <a:solidFill>
                <a:srgbClr val="9F4A1F"/>
              </a:solidFill>
              <a:latin typeface="Georgia"/>
              <a:ea typeface="Arial Unicode MS"/>
              <a:cs typeface="Times New Roman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085" y="1556792"/>
            <a:ext cx="789964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6600" b="1" dirty="0">
                <a:solidFill>
                  <a:schemeClr val="accent3">
                    <a:lumMod val="75000"/>
                  </a:schemeClr>
                </a:solidFill>
              </a:rPr>
              <a:t>Why do we need farms?</a:t>
            </a:r>
          </a:p>
          <a:p>
            <a:pPr algn="ctr"/>
            <a:endParaRPr lang="en-US" sz="2400" b="1" dirty="0">
              <a:solidFill>
                <a:srgbClr val="D74B20"/>
              </a:solidFill>
            </a:endParaRPr>
          </a:p>
          <a:p>
            <a:pPr algn="ctr"/>
            <a:endParaRPr lang="en-US" sz="2400" b="1" dirty="0">
              <a:solidFill>
                <a:srgbClr val="D74B20"/>
              </a:solidFill>
            </a:endParaRPr>
          </a:p>
          <a:p>
            <a:pPr algn="ctr"/>
            <a:endParaRPr lang="en-US" sz="2400" b="1" dirty="0">
              <a:solidFill>
                <a:srgbClr val="D74B20"/>
              </a:solidFill>
            </a:endParaRPr>
          </a:p>
          <a:p>
            <a:pPr algn="ctr"/>
            <a:endParaRPr lang="en-US" sz="2400" b="1" dirty="0">
              <a:solidFill>
                <a:srgbClr val="D74B20"/>
              </a:solidFill>
            </a:endParaRPr>
          </a:p>
          <a:p>
            <a:pPr algn="ctr"/>
            <a:endParaRPr lang="en-US" sz="2400" b="1" dirty="0">
              <a:solidFill>
                <a:srgbClr val="D74B20"/>
              </a:solidFill>
            </a:endParaRPr>
          </a:p>
          <a:p>
            <a:pPr algn="ctr"/>
            <a:endParaRPr lang="en-US" sz="2400" b="1" dirty="0">
              <a:solidFill>
                <a:srgbClr val="D74B20"/>
              </a:solidFill>
            </a:endParaRPr>
          </a:p>
        </p:txBody>
      </p:sp>
      <p:pic>
        <p:nvPicPr>
          <p:cNvPr id="18" name="Picture 17" descr="LEAF_LOGO.png">
            <a:extLst>
              <a:ext uri="{FF2B5EF4-FFF2-40B4-BE49-F238E27FC236}">
                <a16:creationId xmlns:a16="http://schemas.microsoft.com/office/drawing/2014/main" id="{8FF27168-80CB-4E48-AE67-EE94579446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78" y="89814"/>
            <a:ext cx="1364705" cy="8998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C969ED-8A98-40FC-A335-0F2F0EAD80ED}"/>
              </a:ext>
            </a:extLst>
          </p:cNvPr>
          <p:cNvSpPr txBox="1"/>
          <p:nvPr/>
        </p:nvSpPr>
        <p:spPr>
          <a:xfrm>
            <a:off x="0" y="6295430"/>
            <a:ext cx="955599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>
                <a:solidFill>
                  <a:prstClr val="white"/>
                </a:solidFill>
                <a:cs typeface="DIN Alternate Bold"/>
              </a:rPr>
              <a:t>www.leaf.eco/  Twitter: @LEAF_Education| https://leaf.eco/education/leaf-education/</a:t>
            </a:r>
            <a:endParaRPr lang="en-US" sz="1867" b="1" dirty="0">
              <a:solidFill>
                <a:prstClr val="white"/>
              </a:solidFill>
              <a:cs typeface="DIN Alternate Bold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B86104-E103-41AE-8D27-7E00FCAE7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0"/>
            <a:ext cx="1547284" cy="11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8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96238"/>
            <a:ext cx="9144000" cy="661763"/>
          </a:xfrm>
          <a:prstGeom prst="rect">
            <a:avLst/>
          </a:prstGeom>
          <a:solidFill>
            <a:srgbClr val="3876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217928"/>
            <a:ext cx="9144000" cy="90831"/>
          </a:xfrm>
          <a:prstGeom prst="rect">
            <a:avLst/>
          </a:prstGeom>
          <a:solidFill>
            <a:srgbClr val="3876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73084" y="1278531"/>
            <a:ext cx="7305524" cy="481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3600" b="1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3600" b="1" dirty="0">
              <a:solidFill>
                <a:srgbClr val="9F4A1F"/>
              </a:solidFill>
              <a:latin typeface="Georgia"/>
              <a:ea typeface="Arial Unicode MS"/>
              <a:cs typeface="Times New Roman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8" name="Picture 17" descr="LEAF_LOGO.png">
            <a:extLst>
              <a:ext uri="{FF2B5EF4-FFF2-40B4-BE49-F238E27FC236}">
                <a16:creationId xmlns:a16="http://schemas.microsoft.com/office/drawing/2014/main" id="{8FF27168-80CB-4E48-AE67-EE94579446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78" y="89814"/>
            <a:ext cx="1364705" cy="8998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C969ED-8A98-40FC-A335-0F2F0EAD80ED}"/>
              </a:ext>
            </a:extLst>
          </p:cNvPr>
          <p:cNvSpPr txBox="1"/>
          <p:nvPr/>
        </p:nvSpPr>
        <p:spPr>
          <a:xfrm>
            <a:off x="153478" y="6300644"/>
            <a:ext cx="940251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>
                <a:solidFill>
                  <a:prstClr val="white"/>
                </a:solidFill>
                <a:cs typeface="DIN Alternate Bold"/>
              </a:rPr>
              <a:t>www.leaf.eco/  Twitter: @LEAF_Education| https://leaf.eco/education/leaf-education/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B86104-E103-41AE-8D27-7E00FCAE7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0"/>
            <a:ext cx="1547284" cy="11178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0" y="1700808"/>
            <a:ext cx="86675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3">
                    <a:lumMod val="75000"/>
                  </a:schemeClr>
                </a:solidFill>
              </a:rPr>
              <a:t>For food…….and other things we can use</a:t>
            </a:r>
          </a:p>
        </p:txBody>
      </p:sp>
      <p:pic>
        <p:nvPicPr>
          <p:cNvPr id="20" name="Picture 2" descr="Image result for roast din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573016"/>
            <a:ext cx="2754770" cy="21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108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96238"/>
            <a:ext cx="9144000" cy="661763"/>
          </a:xfrm>
          <a:prstGeom prst="rect">
            <a:avLst/>
          </a:prstGeom>
          <a:solidFill>
            <a:srgbClr val="3876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217928"/>
            <a:ext cx="9144000" cy="90831"/>
          </a:xfrm>
          <a:prstGeom prst="rect">
            <a:avLst/>
          </a:prstGeom>
          <a:solidFill>
            <a:srgbClr val="3876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73084" y="1278531"/>
            <a:ext cx="7305524" cy="481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3600" b="1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3600" b="1" dirty="0">
              <a:solidFill>
                <a:srgbClr val="9F4A1F"/>
              </a:solidFill>
              <a:latin typeface="Georgia"/>
              <a:ea typeface="Arial Unicode MS"/>
              <a:cs typeface="Times New Roman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12776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Can you match some of the things we find on a farm to the things in my shopping bag?</a:t>
            </a:r>
          </a:p>
          <a:p>
            <a:pPr algn="ctr"/>
            <a:endParaRPr lang="en-US" sz="2400" b="1" dirty="0">
              <a:solidFill>
                <a:srgbClr val="D74B20"/>
              </a:solidFill>
            </a:endParaRPr>
          </a:p>
          <a:p>
            <a:pPr algn="ctr"/>
            <a:endParaRPr lang="en-US" sz="2400" b="1" dirty="0">
              <a:solidFill>
                <a:srgbClr val="D74B20"/>
              </a:solidFill>
            </a:endParaRPr>
          </a:p>
        </p:txBody>
      </p:sp>
      <p:pic>
        <p:nvPicPr>
          <p:cNvPr id="18" name="Picture 17" descr="LEAF_LOGO.png">
            <a:extLst>
              <a:ext uri="{FF2B5EF4-FFF2-40B4-BE49-F238E27FC236}">
                <a16:creationId xmlns:a16="http://schemas.microsoft.com/office/drawing/2014/main" id="{8FF27168-80CB-4E48-AE67-EE94579446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78" y="89814"/>
            <a:ext cx="1364705" cy="8998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C969ED-8A98-40FC-A335-0F2F0EAD80ED}"/>
              </a:ext>
            </a:extLst>
          </p:cNvPr>
          <p:cNvSpPr txBox="1"/>
          <p:nvPr/>
        </p:nvSpPr>
        <p:spPr>
          <a:xfrm>
            <a:off x="0" y="6309320"/>
            <a:ext cx="955599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>
                <a:solidFill>
                  <a:prstClr val="white"/>
                </a:solidFill>
                <a:cs typeface="DIN Alternate Bold"/>
              </a:rPr>
              <a:t>www.leaf.eco/  Twitter: @LEAF_Education| https://leaf.eco/education/leaf-education/</a:t>
            </a:r>
            <a:endParaRPr lang="en-US" sz="1867" b="1" dirty="0">
              <a:solidFill>
                <a:prstClr val="white"/>
              </a:solidFill>
              <a:cs typeface="DIN Alternate Bold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B86104-E103-41AE-8D27-7E00FCAE7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0"/>
            <a:ext cx="1547284" cy="1117872"/>
          </a:xfrm>
          <a:prstGeom prst="rect">
            <a:avLst/>
          </a:prstGeom>
        </p:spPr>
      </p:pic>
      <p:pic>
        <p:nvPicPr>
          <p:cNvPr id="20" name="Picture 2" descr="Image result for dairy c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212976"/>
            <a:ext cx="2642662" cy="2027251"/>
          </a:xfrm>
          <a:prstGeom prst="rect">
            <a:avLst/>
          </a:prstGeom>
          <a:noFill/>
        </p:spPr>
      </p:pic>
      <p:pic>
        <p:nvPicPr>
          <p:cNvPr id="21" name="Picture 8" descr="Image result for ear of whea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212976"/>
            <a:ext cx="3049661" cy="1877448"/>
          </a:xfrm>
          <a:prstGeom prst="rect">
            <a:avLst/>
          </a:prstGeom>
          <a:noFill/>
        </p:spPr>
      </p:pic>
      <p:pic>
        <p:nvPicPr>
          <p:cNvPr id="22" name="Picture 6" descr="Image result for shee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212976"/>
            <a:ext cx="2794383" cy="1990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108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96238"/>
            <a:ext cx="9144000" cy="661763"/>
          </a:xfrm>
          <a:prstGeom prst="rect">
            <a:avLst/>
          </a:prstGeom>
          <a:solidFill>
            <a:srgbClr val="3876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217928"/>
            <a:ext cx="9144000" cy="90831"/>
          </a:xfrm>
          <a:prstGeom prst="rect">
            <a:avLst/>
          </a:prstGeom>
          <a:solidFill>
            <a:srgbClr val="3876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73084" y="1278531"/>
            <a:ext cx="7305524" cy="481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3600" b="1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3600" b="1" dirty="0">
              <a:solidFill>
                <a:srgbClr val="9F4A1F"/>
              </a:solidFill>
              <a:latin typeface="Georgia"/>
              <a:ea typeface="Arial Unicode MS"/>
              <a:cs typeface="Times New Roman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12776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75000"/>
                  </a:schemeClr>
                </a:solidFill>
              </a:rPr>
              <a:t>Who likes bread? </a:t>
            </a:r>
          </a:p>
          <a:p>
            <a:pPr algn="ctr"/>
            <a:r>
              <a:rPr lang="en-US" sz="4000" b="1" dirty="0">
                <a:solidFill>
                  <a:schemeClr val="accent3">
                    <a:lumMod val="75000"/>
                  </a:schemeClr>
                </a:solidFill>
              </a:rPr>
              <a:t>How do we make bread from wheat?</a:t>
            </a:r>
          </a:p>
          <a:p>
            <a:pPr algn="ctr"/>
            <a:endParaRPr lang="en-US" sz="2400" b="1" dirty="0">
              <a:solidFill>
                <a:srgbClr val="D74B20"/>
              </a:solidFill>
            </a:endParaRPr>
          </a:p>
          <a:p>
            <a:pPr algn="ctr"/>
            <a:endParaRPr lang="en-US" sz="2400" b="1" dirty="0">
              <a:solidFill>
                <a:srgbClr val="D74B20"/>
              </a:solidFill>
            </a:endParaRPr>
          </a:p>
        </p:txBody>
      </p:sp>
      <p:pic>
        <p:nvPicPr>
          <p:cNvPr id="18" name="Picture 17" descr="LEAF_LOGO.png">
            <a:extLst>
              <a:ext uri="{FF2B5EF4-FFF2-40B4-BE49-F238E27FC236}">
                <a16:creationId xmlns:a16="http://schemas.microsoft.com/office/drawing/2014/main" id="{8FF27168-80CB-4E48-AE67-EE94579446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78" y="89814"/>
            <a:ext cx="1364705" cy="8998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C969ED-8A98-40FC-A335-0F2F0EAD80ED}"/>
              </a:ext>
            </a:extLst>
          </p:cNvPr>
          <p:cNvSpPr txBox="1"/>
          <p:nvPr/>
        </p:nvSpPr>
        <p:spPr>
          <a:xfrm>
            <a:off x="0" y="6300644"/>
            <a:ext cx="955599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>
                <a:solidFill>
                  <a:prstClr val="white"/>
                </a:solidFill>
                <a:cs typeface="DIN Alternate Bold"/>
              </a:rPr>
              <a:t>www.leaf.eco/  Twitter: @LEAF_Education| https://leaf.eco/education/leaf-education/</a:t>
            </a:r>
            <a:endParaRPr lang="en-US" sz="1867" b="1" dirty="0">
              <a:solidFill>
                <a:prstClr val="white"/>
              </a:solidFill>
              <a:cs typeface="DIN Alternate Bold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B86104-E103-41AE-8D27-7E00FCAE7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0"/>
            <a:ext cx="1547284" cy="1117872"/>
          </a:xfrm>
          <a:prstGeom prst="rect">
            <a:avLst/>
          </a:prstGeom>
        </p:spPr>
      </p:pic>
      <p:pic>
        <p:nvPicPr>
          <p:cNvPr id="13" name="Picture 2" descr="Image result for ear of whe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068960"/>
            <a:ext cx="3289658" cy="2025196"/>
          </a:xfrm>
          <a:prstGeom prst="rect">
            <a:avLst/>
          </a:prstGeom>
          <a:noFill/>
        </p:spPr>
      </p:pic>
      <p:pic>
        <p:nvPicPr>
          <p:cNvPr id="14" name="Picture 4" descr="Image result for loaf of brea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068960"/>
            <a:ext cx="3391684" cy="2262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108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96238"/>
            <a:ext cx="9144000" cy="661763"/>
          </a:xfrm>
          <a:prstGeom prst="rect">
            <a:avLst/>
          </a:prstGeom>
          <a:solidFill>
            <a:srgbClr val="3876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217928"/>
            <a:ext cx="9144000" cy="90831"/>
          </a:xfrm>
          <a:prstGeom prst="rect">
            <a:avLst/>
          </a:prstGeom>
          <a:solidFill>
            <a:srgbClr val="3876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73084" y="1278531"/>
            <a:ext cx="7305524" cy="481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3600" b="1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3600" b="1" dirty="0">
              <a:solidFill>
                <a:srgbClr val="9F4A1F"/>
              </a:solidFill>
              <a:latin typeface="Georgia"/>
              <a:ea typeface="Arial Unicode MS"/>
              <a:cs typeface="Times New Roman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12776"/>
            <a:ext cx="878497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What do you think it is like to work on a farm?</a:t>
            </a:r>
          </a:p>
          <a:p>
            <a:pPr algn="ctr"/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What jobs would you have to do?</a:t>
            </a:r>
          </a:p>
          <a:p>
            <a:pPr algn="ctr"/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US" sz="2400" b="1" dirty="0">
              <a:solidFill>
                <a:srgbClr val="D74B20"/>
              </a:solidFill>
            </a:endParaRPr>
          </a:p>
          <a:p>
            <a:pPr algn="ctr"/>
            <a:endParaRPr lang="en-US" sz="2400" b="1" dirty="0">
              <a:solidFill>
                <a:srgbClr val="D74B20"/>
              </a:solidFill>
            </a:endParaRPr>
          </a:p>
        </p:txBody>
      </p:sp>
      <p:pic>
        <p:nvPicPr>
          <p:cNvPr id="18" name="Picture 17" descr="LEAF_LOGO.png">
            <a:extLst>
              <a:ext uri="{FF2B5EF4-FFF2-40B4-BE49-F238E27FC236}">
                <a16:creationId xmlns:a16="http://schemas.microsoft.com/office/drawing/2014/main" id="{8FF27168-80CB-4E48-AE67-EE94579446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78" y="89814"/>
            <a:ext cx="1364705" cy="8998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C969ED-8A98-40FC-A335-0F2F0EAD80ED}"/>
              </a:ext>
            </a:extLst>
          </p:cNvPr>
          <p:cNvSpPr txBox="1"/>
          <p:nvPr/>
        </p:nvSpPr>
        <p:spPr>
          <a:xfrm>
            <a:off x="0" y="6300644"/>
            <a:ext cx="955599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>
                <a:solidFill>
                  <a:prstClr val="white"/>
                </a:solidFill>
                <a:cs typeface="DIN Alternate Bold"/>
              </a:rPr>
              <a:t>www.leaf.eco/  Twitter: @LEAF_Education| https://leaf.eco/education/leaf-education/</a:t>
            </a:r>
            <a:endParaRPr lang="en-US" sz="1867" b="1" dirty="0">
              <a:solidFill>
                <a:prstClr val="white"/>
              </a:solidFill>
              <a:cs typeface="DIN Alternate Bold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B86104-E103-41AE-8D27-7E00FCAE7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0"/>
            <a:ext cx="1547284" cy="1117872"/>
          </a:xfrm>
          <a:prstGeom prst="rect">
            <a:avLst/>
          </a:prstGeom>
        </p:spPr>
      </p:pic>
      <p:pic>
        <p:nvPicPr>
          <p:cNvPr id="10" name="Picture 10" descr="Image result for british farm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523894"/>
            <a:ext cx="1728192" cy="2591024"/>
          </a:xfrm>
          <a:prstGeom prst="rect">
            <a:avLst/>
          </a:prstGeom>
          <a:noFill/>
        </p:spPr>
      </p:pic>
      <p:pic>
        <p:nvPicPr>
          <p:cNvPr id="13" name="Picture 2" descr="C:\Users\Toshiba\Desktop\Guernsey_co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717032"/>
            <a:ext cx="1656184" cy="2363393"/>
          </a:xfrm>
          <a:prstGeom prst="rect">
            <a:avLst/>
          </a:prstGeom>
          <a:noFill/>
        </p:spPr>
      </p:pic>
      <p:pic>
        <p:nvPicPr>
          <p:cNvPr id="14" name="Picture 4" descr="C:\Users\Toshiba\Desktop\green-vegetable-plantation-at-dayti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933056"/>
            <a:ext cx="2980554" cy="1982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1089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250</Words>
  <Application>Microsoft Office PowerPoint</Application>
  <PresentationFormat>On-screen Show (4:3)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Janet Hickinbottom</cp:lastModifiedBy>
  <cp:revision>49</cp:revision>
  <dcterms:created xsi:type="dcterms:W3CDTF">2020-02-25T14:28:32Z</dcterms:created>
  <dcterms:modified xsi:type="dcterms:W3CDTF">2022-01-21T10:52:56Z</dcterms:modified>
</cp:coreProperties>
</file>